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794" r:id="rId5"/>
  </p:sldMasterIdLst>
  <p:notesMasterIdLst>
    <p:notesMasterId r:id="rId60"/>
  </p:notesMasterIdLst>
  <p:handoutMasterIdLst>
    <p:handoutMasterId r:id="rId61"/>
  </p:handoutMasterIdLst>
  <p:sldIdLst>
    <p:sldId id="684" r:id="rId6"/>
    <p:sldId id="256" r:id="rId7"/>
    <p:sldId id="257" r:id="rId8"/>
    <p:sldId id="1885" r:id="rId9"/>
    <p:sldId id="259" r:id="rId10"/>
    <p:sldId id="1857" r:id="rId11"/>
    <p:sldId id="678" r:id="rId12"/>
    <p:sldId id="2083" r:id="rId13"/>
    <p:sldId id="2084" r:id="rId14"/>
    <p:sldId id="1850" r:id="rId15"/>
    <p:sldId id="1858" r:id="rId16"/>
    <p:sldId id="1906" r:id="rId17"/>
    <p:sldId id="366" r:id="rId18"/>
    <p:sldId id="1904" r:id="rId19"/>
    <p:sldId id="1670" r:id="rId20"/>
    <p:sldId id="1908" r:id="rId21"/>
    <p:sldId id="1905" r:id="rId22"/>
    <p:sldId id="1863" r:id="rId23"/>
    <p:sldId id="1889" r:id="rId24"/>
    <p:sldId id="1911" r:id="rId25"/>
    <p:sldId id="1913" r:id="rId26"/>
    <p:sldId id="1930" r:id="rId27"/>
    <p:sldId id="2085" r:id="rId28"/>
    <p:sldId id="1912" r:id="rId29"/>
    <p:sldId id="2094" r:id="rId30"/>
    <p:sldId id="1914" r:id="rId31"/>
    <p:sldId id="1915" r:id="rId32"/>
    <p:sldId id="1916" r:id="rId33"/>
    <p:sldId id="2095" r:id="rId34"/>
    <p:sldId id="2086" r:id="rId35"/>
    <p:sldId id="1917" r:id="rId36"/>
    <p:sldId id="1918" r:id="rId37"/>
    <p:sldId id="754" r:id="rId38"/>
    <p:sldId id="2097" r:id="rId39"/>
    <p:sldId id="1896" r:id="rId40"/>
    <p:sldId id="2087" r:id="rId41"/>
    <p:sldId id="2088" r:id="rId42"/>
    <p:sldId id="2089" r:id="rId43"/>
    <p:sldId id="2090" r:id="rId44"/>
    <p:sldId id="2091" r:id="rId45"/>
    <p:sldId id="1927" r:id="rId46"/>
    <p:sldId id="2098" r:id="rId47"/>
    <p:sldId id="1932" r:id="rId48"/>
    <p:sldId id="1926" r:id="rId49"/>
    <p:sldId id="2093" r:id="rId50"/>
    <p:sldId id="2092" r:id="rId51"/>
    <p:sldId id="293" r:id="rId52"/>
    <p:sldId id="292" r:id="rId53"/>
    <p:sldId id="294" r:id="rId54"/>
    <p:sldId id="291" r:id="rId55"/>
    <p:sldId id="295" r:id="rId56"/>
    <p:sldId id="296" r:id="rId57"/>
    <p:sldId id="297" r:id="rId58"/>
    <p:sldId id="342" r:id="rId59"/>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684"/>
            <p14:sldId id="256"/>
            <p14:sldId id="257"/>
            <p14:sldId id="1885"/>
            <p14:sldId id="259"/>
            <p14:sldId id="1857"/>
            <p14:sldId id="678"/>
            <p14:sldId id="2083"/>
            <p14:sldId id="2084"/>
            <p14:sldId id="1850"/>
            <p14:sldId id="1858"/>
            <p14:sldId id="1906"/>
            <p14:sldId id="366"/>
            <p14:sldId id="1904"/>
            <p14:sldId id="1670"/>
            <p14:sldId id="1908"/>
            <p14:sldId id="1905"/>
            <p14:sldId id="1863"/>
            <p14:sldId id="1889"/>
            <p14:sldId id="1911"/>
            <p14:sldId id="1913"/>
            <p14:sldId id="1930"/>
            <p14:sldId id="2085"/>
            <p14:sldId id="1912"/>
            <p14:sldId id="2094"/>
            <p14:sldId id="1914"/>
            <p14:sldId id="1915"/>
            <p14:sldId id="1916"/>
            <p14:sldId id="2095"/>
            <p14:sldId id="2086"/>
            <p14:sldId id="1917"/>
            <p14:sldId id="1918"/>
            <p14:sldId id="754"/>
            <p14:sldId id="2097"/>
            <p14:sldId id="1896"/>
            <p14:sldId id="2087"/>
            <p14:sldId id="2088"/>
            <p14:sldId id="2089"/>
            <p14:sldId id="2090"/>
            <p14:sldId id="2091"/>
            <p14:sldId id="1927"/>
            <p14:sldId id="2098"/>
            <p14:sldId id="1932"/>
            <p14:sldId id="1926"/>
            <p14:sldId id="2093"/>
            <p14:sldId id="2092"/>
            <p14:sldId id="293"/>
            <p14:sldId id="292"/>
            <p14:sldId id="294"/>
            <p14:sldId id="291"/>
            <p14:sldId id="295"/>
            <p14:sldId id="296"/>
            <p14:sldId id="29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3240" autoAdjust="0"/>
  </p:normalViewPr>
  <p:slideViewPr>
    <p:cSldViewPr snapToGrid="0">
      <p:cViewPr varScale="1">
        <p:scale>
          <a:sx n="43" d="100"/>
          <a:sy n="43" d="100"/>
        </p:scale>
        <p:origin x="15" y="57"/>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12/16/2019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12/16/2019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hell.azure.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6BFB95-F7E9-4E12-8F4D-EDB340397A7D}" type="slidenum">
              <a:rPr lang="en-US" smtClean="0"/>
              <a:t>1</a:t>
            </a:fld>
            <a:endParaRPr lang="en-US"/>
          </a:p>
        </p:txBody>
      </p:sp>
    </p:spTree>
    <p:extLst>
      <p:ext uri="{BB962C8B-B14F-4D97-AF65-F5344CB8AC3E}">
        <p14:creationId xmlns:p14="http://schemas.microsoft.com/office/powerpoint/2010/main" val="280522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10:43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98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12/16/2019 10:43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a:solidFill>
                  <a:schemeClr val="tx1"/>
                </a:solidFill>
                <a:effectLst/>
                <a:latin typeface="Segoe UI Light" pitchFamily="34" charset="0"/>
                <a:ea typeface="+mn-ea"/>
                <a:cs typeface="+mn-cs"/>
              </a:rPr>
              <a:t>More details about Availability Zones in Azure are available at </a:t>
            </a:r>
            <a:r>
              <a:rPr lang="en-IE" sz="900" u="sng"/>
              <a:t>https://docs.microsoft.com/en-us/azure/availability-zones/az-overview </a:t>
            </a:r>
            <a:endParaRPr lang="en-US" sz="90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12/16/2019 10:43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12/16/2019 10:44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view more details about Azure Resource Manager at </a:t>
            </a:r>
            <a:r>
              <a:rPr lang="en-IE" u="sng" dirty="0"/>
              <a:t>https://docs.microsoft.com/en-us/azure/azure-resource-manager</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12/16/2019 10:44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19</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kern="1200" dirty="0">
                <a:solidFill>
                  <a:schemeClr val="tx1"/>
                </a:solidFill>
                <a:effectLst/>
                <a:latin typeface="+mn-lt"/>
                <a:ea typeface="+mn-ea"/>
                <a:cs typeface="+mn-cs"/>
              </a:rPr>
              <a:t>For a full list of compute services available with Azure and the context on when to use them, visit </a:t>
            </a:r>
            <a:r>
              <a:rPr lang="en-IE" u="sng" dirty="0"/>
              <a:t>https://azure.microsoft.com/en-us/product-categories/compute/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IE" sz="1200" b="1" i="0" u="none" strike="noStrike" kern="1200" dirty="0">
                <a:solidFill>
                  <a:schemeClr val="tx1"/>
                </a:solidFill>
                <a:effectLst/>
                <a:latin typeface="+mn-lt"/>
                <a:ea typeface="+mn-ea"/>
                <a:cs typeface="+mn-cs"/>
              </a:rPr>
              <a:t>Azure VMs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VM scale sets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 Services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1347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a:t>
            </a:r>
            <a:r>
              <a:rPr lang="en-US" dirty="0" err="1"/>
              <a:t>dann</a:t>
            </a:r>
            <a:r>
              <a:rPr lang="en-US" dirty="0"/>
              <a:t> </a:t>
            </a:r>
            <a:r>
              <a:rPr lang="en-US" dirty="0" err="1"/>
              <a:t>nachmachen</a:t>
            </a:r>
            <a:r>
              <a:rPr lang="en-US" dirty="0"/>
              <a:t>…..</a:t>
            </a:r>
          </a:p>
          <a:p>
            <a:endParaRPr lang="en-US" dirty="0"/>
          </a:p>
          <a:p>
            <a:r>
              <a:rPr lang="en-US" dirty="0" err="1"/>
              <a:t>Hier</a:t>
            </a:r>
            <a:r>
              <a:rPr lang="en-US" dirty="0"/>
              <a:t> den Voucher </a:t>
            </a:r>
            <a:r>
              <a:rPr lang="en-US" dirty="0" err="1"/>
              <a:t>aktiveren</a:t>
            </a:r>
            <a:r>
              <a:rPr lang="en-US" dirty="0"/>
              <a:t> und </a:t>
            </a:r>
            <a:r>
              <a:rPr lang="en-US" dirty="0" err="1"/>
              <a:t>dann</a:t>
            </a:r>
            <a:r>
              <a:rPr lang="en-US" dirty="0"/>
              <a:t> das Modul </a:t>
            </a:r>
            <a:r>
              <a:rPr lang="en-US" dirty="0" err="1"/>
              <a:t>im</a:t>
            </a:r>
            <a:r>
              <a:rPr lang="en-US" dirty="0"/>
              <a:t> Learning Path </a:t>
            </a:r>
            <a:r>
              <a:rPr lang="en-US" dirty="0" err="1"/>
              <a:t>machen</a:t>
            </a:r>
            <a:r>
              <a:rPr lang="en-US" dirty="0"/>
              <a:t>….</a:t>
            </a:r>
          </a:p>
          <a:p>
            <a:endParaRPr lang="en-US" dirty="0"/>
          </a:p>
          <a:p>
            <a:r>
              <a:rPr lang="en-US" dirty="0"/>
              <a:t>https://docs.microsoft.com/de-de/learn/paths/azure-fundamentals/ </a:t>
            </a:r>
          </a:p>
          <a:p>
            <a:endParaRPr lang="en-US" dirty="0"/>
          </a:p>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22</a:t>
            </a:fld>
            <a:endParaRPr lang="en-US" dirty="0"/>
          </a:p>
        </p:txBody>
      </p:sp>
    </p:spTree>
    <p:extLst>
      <p:ext uri="{BB962C8B-B14F-4D97-AF65-F5344CB8AC3E}">
        <p14:creationId xmlns:p14="http://schemas.microsoft.com/office/powerpoint/2010/main" val="26561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23</a:t>
            </a:fld>
            <a:endParaRPr lang="en-US" dirty="0"/>
          </a:p>
        </p:txBody>
      </p:sp>
    </p:spTree>
    <p:extLst>
      <p:ext uri="{BB962C8B-B14F-4D97-AF65-F5344CB8AC3E}">
        <p14:creationId xmlns:p14="http://schemas.microsoft.com/office/powerpoint/2010/main" val="241364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855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12/16/2019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74796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Virtual Network</a:t>
            </a:r>
          </a:p>
          <a:p>
            <a:r>
              <a:rPr lang="en-IE" sz="1200" b="0" i="0" u="none" strike="noStrike" kern="1200" dirty="0">
                <a:solidFill>
                  <a:schemeClr val="tx1"/>
                </a:solidFill>
                <a:effectLst/>
                <a:latin typeface="+mn-lt"/>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Load Balancer</a:t>
            </a:r>
          </a:p>
          <a:p>
            <a:r>
              <a:rPr lang="en-IE" sz="1200" b="0" i="0" u="none" strike="noStrike" kern="1200" dirty="0">
                <a:solidFill>
                  <a:schemeClr val="tx1"/>
                </a:solidFill>
                <a:effectLst/>
                <a:latin typeface="+mn-lt"/>
                <a:ea typeface="+mn-ea"/>
                <a:cs typeface="+mn-cs"/>
              </a:rPr>
              <a:t>Azure Load Balancer can provide scale for your applications and create high availability for your services.. See </a:t>
            </a:r>
            <a:r>
              <a:rPr lang="en-IE" u="sng" dirty="0"/>
              <a:t>https://azure.microsoft.com/en-us/services/load-balancer/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VPN gateway</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VPN gateway</a:t>
            </a:r>
            <a:r>
              <a:rPr lang="en-IE" sz="1200" b="0" i="0" u="none" strike="noStrike" kern="1200" dirty="0">
                <a:solidFill>
                  <a:schemeClr val="tx1"/>
                </a:solidFill>
                <a:effectLst/>
                <a:latin typeface="+mn-lt"/>
                <a:ea typeface="+mn-ea"/>
                <a:cs typeface="+mn-cs"/>
              </a:rPr>
              <a:t> (also referred to as a </a:t>
            </a:r>
            <a:r>
              <a:rPr lang="en-IE" sz="1200" i="1" u="none" strike="noStrike" kern="1200" dirty="0">
                <a:solidFill>
                  <a:schemeClr val="tx1"/>
                </a:solidFill>
                <a:effectLst/>
                <a:latin typeface="+mn-lt"/>
                <a:ea typeface="+mn-ea"/>
                <a:cs typeface="+mn-cs"/>
              </a:rPr>
              <a:t>virtual network gateway</a:t>
            </a:r>
            <a:r>
              <a:rPr lang="en-IE" dirty="0"/>
              <a:t>)</a:t>
            </a:r>
            <a:r>
              <a:rPr lang="en-IE" sz="1200" b="0" i="0" u="none" strike="noStrike" kern="1200" dirty="0">
                <a:solidFill>
                  <a:schemeClr val="tx1"/>
                </a:solidFill>
                <a:effectLst/>
                <a:latin typeface="+mn-lt"/>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Application Gateway</a:t>
            </a:r>
          </a:p>
          <a:p>
            <a:r>
              <a:rPr lang="en-IE" sz="1200" b="0" i="0" u="none" strike="noStrike" kern="1200" dirty="0">
                <a:solidFill>
                  <a:schemeClr val="tx1"/>
                </a:solidFill>
                <a:effectLst/>
                <a:latin typeface="+mn-lt"/>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Content Delivery Network</a:t>
            </a:r>
          </a:p>
          <a:p>
            <a:r>
              <a:rPr lang="en-IE" sz="1200" b="0" i="0" u="none" strike="noStrike" kern="1200" dirty="0">
                <a:solidFill>
                  <a:schemeClr val="tx1"/>
                </a:solidFill>
                <a:effectLst/>
                <a:latin typeface="+mn-lt"/>
                <a:ea typeface="+mn-ea"/>
                <a:cs typeface="+mn-cs"/>
              </a:rPr>
              <a:t>A </a:t>
            </a:r>
            <a:r>
              <a:rPr lang="en-IE" sz="1200" b="0" i="1" u="none" strike="noStrike" kern="1200" dirty="0">
                <a:solidFill>
                  <a:schemeClr val="tx1"/>
                </a:solidFill>
                <a:effectLst/>
                <a:latin typeface="+mn-lt"/>
                <a:ea typeface="+mn-ea"/>
                <a:cs typeface="+mn-cs"/>
              </a:rPr>
              <a:t>content delivery network</a:t>
            </a:r>
            <a:r>
              <a:rPr lang="en-IE" sz="1200" b="0" i="0" u="none" strike="noStrike" kern="1200" dirty="0">
                <a:solidFill>
                  <a:schemeClr val="tx1"/>
                </a:solidFill>
                <a:effectLst/>
                <a:latin typeface="+mn-lt"/>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1200" b="0" i="0" u="none" strike="noStrike" kern="1200" dirty="0">
                <a:solidFill>
                  <a:schemeClr val="tx1"/>
                </a:solidFill>
                <a:effectLst/>
                <a:latin typeface="+mn-lt"/>
                <a:ea typeface="+mn-ea"/>
                <a:cs typeface="+mn-cs"/>
              </a:rPr>
              <a:t>for more details.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37067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51280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Blob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Blob Storage is </a:t>
            </a:r>
            <a:r>
              <a:rPr lang="en-IE" sz="1200" b="0" i="1" u="none" strike="noStrike" kern="1200" dirty="0">
                <a:solidFill>
                  <a:schemeClr val="tx1"/>
                </a:solidFill>
                <a:effectLst/>
                <a:latin typeface="+mn-lt"/>
                <a:ea typeface="+mn-ea"/>
                <a:cs typeface="+mn-cs"/>
              </a:rPr>
              <a:t>unstructured</a:t>
            </a:r>
            <a:r>
              <a:rPr lang="en-IE" sz="1200" b="0" i="0" u="none" strike="noStrike" kern="1200" dirty="0">
                <a:solidFill>
                  <a:schemeClr val="tx1"/>
                </a:solidFill>
                <a:effectLst/>
                <a:latin typeface="+mn-lt"/>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See https://azure.microsoft.com/en-us/services/storage/blobs/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Disk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File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Archive storage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29</a:t>
            </a:fld>
            <a:endParaRPr lang="en-US" dirty="0"/>
          </a:p>
        </p:txBody>
      </p:sp>
    </p:spTree>
    <p:extLst>
      <p:ext uri="{BB962C8B-B14F-4D97-AF65-F5344CB8AC3E}">
        <p14:creationId xmlns:p14="http://schemas.microsoft.com/office/powerpoint/2010/main" val="1185792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Cosmos DB</a:t>
            </a:r>
          </a:p>
          <a:p>
            <a:r>
              <a:rPr lang="en-IE" sz="1200" b="0" i="1" u="none" strike="noStrike" kern="1200" dirty="0">
                <a:solidFill>
                  <a:schemeClr val="tx1"/>
                </a:solidFill>
                <a:effectLst/>
                <a:latin typeface="+mn-lt"/>
                <a:ea typeface="+mn-ea"/>
                <a:cs typeface="+mn-cs"/>
              </a:rPr>
              <a:t>Azure Cosmos DB</a:t>
            </a:r>
            <a:r>
              <a:rPr lang="en-IE" sz="1200" b="0" i="0" u="none" strike="noStrike" kern="1200" dirty="0">
                <a:solidFill>
                  <a:schemeClr val="tx1"/>
                </a:solidFill>
                <a:effectLst/>
                <a:latin typeface="+mn-lt"/>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SQL Database</a:t>
            </a:r>
          </a:p>
          <a:p>
            <a:r>
              <a:rPr lang="en-IE" sz="1200" b="0" i="0" u="none" strike="noStrike" kern="1200" dirty="0">
                <a:solidFill>
                  <a:schemeClr val="tx1"/>
                </a:solidFill>
                <a:effectLst/>
                <a:latin typeface="+mn-lt"/>
                <a:ea typeface="+mn-ea"/>
                <a:cs typeface="+mn-cs"/>
              </a:rPr>
              <a:t>Azure SQL Database is a relational database as a service (DaaS) based on the latest stable version of the Microsoft SQL Server database engine. SQL Database is a high-performance, reliable, fully managed and secure database. See </a:t>
            </a:r>
            <a:r>
              <a:rPr lang="en-IE" u="sng" dirty="0"/>
              <a:t>https://azure.microsoft.com/en-us/services/sql-database/ </a:t>
            </a:r>
            <a:r>
              <a:rPr lang="en-IE" sz="1200" b="0" i="0" u="none" strike="noStrike" kern="1200" dirty="0">
                <a:solidFill>
                  <a:schemeClr val="tx1"/>
                </a:solidFill>
                <a:effectLst/>
                <a:latin typeface="+mn-lt"/>
                <a:ea typeface="+mn-ea"/>
                <a:cs typeface="+mn-cs"/>
              </a:rPr>
              <a:t>for more details.</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Database Migration Service</a:t>
            </a:r>
          </a:p>
          <a:p>
            <a:r>
              <a:rPr lang="en-IE" sz="1200" b="0" i="0" u="none" strike="noStrike" kern="1200" dirty="0">
                <a:solidFill>
                  <a:schemeClr val="tx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9083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There is also a Marketplace FAQ available at </a:t>
            </a:r>
            <a:r>
              <a:rPr lang="en-IE" u="sng" dirty="0"/>
              <a:t>https://azure.microsoft.com/en-us/marketplace/faq/ </a:t>
            </a:r>
          </a:p>
          <a:p>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 should go to the Azure Marketplace at Azure Marketplace services online at </a:t>
            </a:r>
            <a:r>
              <a:rPr lang="en-IE" dirty="0">
                <a:hlinkClick r:id="rId3"/>
              </a:rPr>
              <a:t>https://azuremarketplace.microsoft.com/en-us/</a:t>
            </a:r>
            <a:r>
              <a:rPr lang="en-IE" dirty="0"/>
              <a:t>  or also access via the Azure Portal</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582268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Walkthrough-Create a SQL database</a:t>
            </a:r>
            <a:endParaRPr lang="en-US" b="1" dirty="0"/>
          </a:p>
          <a:p>
            <a:endParaRPr lang="en-US" dirty="0"/>
          </a:p>
          <a:p>
            <a:r>
              <a:rPr lang="en-US" dirty="0"/>
              <a:t>Students can just read through the tasks and get a feel for how it works or actually step through it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10"/>
          </p:nvPr>
        </p:nvSpPr>
        <p:spPr/>
        <p:txBody>
          <a:bodyPr/>
          <a:lstStyle/>
          <a:p>
            <a:fld id="{7AB85ADC-2746-4D2E-9A8F-59D8701FABFC}" type="slidenum">
              <a:rPr lang="de-DE" smtClean="0"/>
              <a:t>33</a:t>
            </a:fld>
            <a:endParaRPr lang="de-DE"/>
          </a:p>
        </p:txBody>
      </p:sp>
    </p:spTree>
    <p:extLst>
      <p:ext uri="{BB962C8B-B14F-4D97-AF65-F5344CB8AC3E}">
        <p14:creationId xmlns:p14="http://schemas.microsoft.com/office/powerpoint/2010/main" val="4286260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Slide Number Placeholder 3"/>
          <p:cNvSpPr>
            <a:spLocks noGrp="1"/>
          </p:cNvSpPr>
          <p:nvPr>
            <p:ph type="sldNum" sz="quarter" idx="5"/>
          </p:nvPr>
        </p:nvSpPr>
        <p:spPr/>
        <p:txBody>
          <a:bodyPr/>
          <a:lstStyle/>
          <a:p>
            <a:fld id="{6F86FB4F-9A3A-4149-B0E9-5278F91246FB}" type="slidenum">
              <a:rPr lang="en-US" smtClean="0"/>
              <a:t>34</a:t>
            </a:fld>
            <a:endParaRPr lang="en-US" dirty="0"/>
          </a:p>
        </p:txBody>
      </p:sp>
    </p:spTree>
    <p:extLst>
      <p:ext uri="{BB962C8B-B14F-4D97-AF65-F5344CB8AC3E}">
        <p14:creationId xmlns:p14="http://schemas.microsoft.com/office/powerpoint/2010/main" val="1560491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35</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Container Instances</a:t>
            </a:r>
          </a:p>
          <a:p>
            <a:r>
              <a:rPr lang="en-IE" sz="1200" b="0" i="0" u="none" strike="noStrike" kern="1200" dirty="0">
                <a:solidFill>
                  <a:schemeClr val="tx1"/>
                </a:solidFill>
                <a:effectLst/>
                <a:latin typeface="+mn-lt"/>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sz="1200" u="sng" dirty="0"/>
              <a:t>https://azure.microsoft.com/en-us/services/container-instances/</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Kubernetes Service</a:t>
            </a:r>
          </a:p>
          <a:p>
            <a:r>
              <a:rPr lang="en-IE" sz="1200" b="0" i="0" u="none" strike="noStrike" kern="1200" dirty="0">
                <a:solidFill>
                  <a:schemeClr val="tx1"/>
                </a:solidFill>
                <a:effectLst/>
                <a:latin typeface="+mn-lt"/>
                <a:ea typeface="+mn-ea"/>
                <a:cs typeface="+mn-cs"/>
              </a:rPr>
              <a:t>The task of automating and managing a large number of containers and how they interact is known as </a:t>
            </a:r>
            <a:r>
              <a:rPr lang="en-IE" sz="1200" b="0" i="1" u="none" strike="noStrike" kern="1200" dirty="0">
                <a:solidFill>
                  <a:schemeClr val="tx1"/>
                </a:solidFill>
                <a:effectLst/>
                <a:latin typeface="+mn-lt"/>
                <a:ea typeface="+mn-ea"/>
                <a:cs typeface="+mn-cs"/>
              </a:rPr>
              <a:t>orchestration</a:t>
            </a:r>
            <a:r>
              <a:rPr lang="en-IE" sz="1200" b="0" i="0" u="none" strike="noStrike" kern="1200" dirty="0">
                <a:solidFill>
                  <a:schemeClr val="tx1"/>
                </a:solidFill>
                <a:effectLst/>
                <a:latin typeface="+mn-lt"/>
                <a:ea typeface="+mn-ea"/>
                <a:cs typeface="+mn-cs"/>
              </a:rPr>
              <a:t>. Azure Kubernetes Service (AKS) is a complete orchestration service for containers with distributed architectures and large volumes of containers. See </a:t>
            </a:r>
            <a:r>
              <a:rPr lang="en-IE" sz="1200" u="sng" dirty="0"/>
              <a:t>https://azure.microsoft.com/en-us/services/kubernetes-service/ </a:t>
            </a:r>
            <a:r>
              <a:rPr lang="en-IE" sz="1200" b="0" i="0" u="none" strike="noStrike" kern="1200" dirty="0">
                <a:solidFill>
                  <a:schemeClr val="tx1"/>
                </a:solidFill>
                <a:effectLst/>
                <a:latin typeface="+mn-lt"/>
                <a:ea typeface="+mn-ea"/>
                <a:cs typeface="+mn-cs"/>
              </a:rPr>
              <a:t>for more details.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21690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SQL Data Warehouse</a:t>
            </a:r>
          </a:p>
          <a:p>
            <a:r>
              <a:rPr lang="en-IE" sz="1200" b="0" i="1" u="none" strike="noStrike" kern="1200" dirty="0">
                <a:solidFill>
                  <a:schemeClr val="tx1"/>
                </a:solidFill>
                <a:effectLst/>
                <a:latin typeface="+mn-lt"/>
                <a:ea typeface="+mn-ea"/>
                <a:cs typeface="+mn-cs"/>
              </a:rPr>
              <a:t>Azure SQL Data Warehouse</a:t>
            </a:r>
            <a:r>
              <a:rPr lang="en-IE" sz="1200" b="0" i="0" u="none" strike="noStrike" kern="1200" dirty="0">
                <a:solidFill>
                  <a:schemeClr val="tx1"/>
                </a:solidFill>
                <a:effectLst/>
                <a:latin typeface="+mn-lt"/>
                <a:ea typeface="+mn-ea"/>
                <a:cs typeface="+mn-cs"/>
              </a:rPr>
              <a:t> is a cloud-based enterprise data warehouse that leverages massively parallel processing (MPP) to run complex queries quickly across petabytes of data.. See </a:t>
            </a:r>
            <a:r>
              <a:rPr lang="en-IE" sz="1200" u="sng" dirty="0"/>
              <a:t>https://azure.microsoft.com/en-us/services/sql-data-warehouse/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HDInsight</a:t>
            </a:r>
          </a:p>
          <a:p>
            <a:r>
              <a:rPr lang="en-IE" sz="1200" b="0" i="1" u="none" strike="noStrike" kern="1200" dirty="0">
                <a:solidFill>
                  <a:schemeClr val="tx1"/>
                </a:solidFill>
                <a:effectLst/>
                <a:latin typeface="+mn-lt"/>
                <a:ea typeface="+mn-ea"/>
                <a:cs typeface="+mn-cs"/>
              </a:rPr>
              <a:t>Azure HDInsight</a:t>
            </a:r>
            <a:r>
              <a:rPr lang="en-IE" sz="1200" b="0" i="0" u="none" strike="noStrike" kern="1200" dirty="0">
                <a:solidFill>
                  <a:schemeClr val="tx1"/>
                </a:solidFill>
                <a:effectLst/>
                <a:latin typeface="+mn-lt"/>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Apache Spark</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Apache Hadoop</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Apache Kafka</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Apache HBase</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Apache Storm</a:t>
            </a:r>
            <a:r>
              <a:rPr lang="en-IE" sz="1200" b="0" i="0" u="none" strike="noStrike" kern="1200" dirty="0">
                <a:solidFill>
                  <a:schemeClr val="tx1"/>
                </a:solidFill>
                <a:effectLst/>
                <a:latin typeface="+mn-lt"/>
                <a:ea typeface="+mn-ea"/>
                <a:cs typeface="+mn-cs"/>
              </a:rPr>
              <a:t>, </a:t>
            </a:r>
            <a:r>
              <a:rPr lang="en-IE" sz="1200" b="0" i="0" u="none" strike="noStrike"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Machine Learning Services</a:t>
            </a:r>
            <a:r>
              <a:rPr lang="en-IE" sz="1200" b="0" i="0" u="none" strike="noStrike" kern="1200" dirty="0">
                <a:solidFill>
                  <a:schemeClr val="tx1"/>
                </a:solidFill>
                <a:effectLst/>
                <a:latin typeface="+mn-lt"/>
                <a:ea typeface="+mn-ea"/>
                <a:cs typeface="+mn-cs"/>
              </a:rPr>
              <a:t>. See </a:t>
            </a:r>
            <a:r>
              <a:rPr lang="en-IE" sz="1200" u="sng" dirty="0"/>
              <a:t>https://azure.microsoft.com/en-us/services/hdinsight/ </a:t>
            </a:r>
            <a:r>
              <a:rPr lang="en-IE" sz="1200" b="0" i="0" u="none" strike="noStrike" kern="1200" dirty="0">
                <a:solidFill>
                  <a:schemeClr val="tx1"/>
                </a:solidFill>
                <a:effectLst/>
                <a:latin typeface="+mn-lt"/>
                <a:ea typeface="+mn-ea"/>
                <a:cs typeface="+mn-cs"/>
              </a:rPr>
              <a:t> for more general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Data Lake Analytics</a:t>
            </a:r>
          </a:p>
          <a:p>
            <a:r>
              <a:rPr lang="en-IE" sz="1200" b="0" i="0" u="none" strike="noStrike" kern="1200" dirty="0">
                <a:solidFill>
                  <a:schemeClr val="tx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sz="1200" u="sng" dirty="0"/>
              <a:t>https://azure.microsoft.com/en-us/services/data-lake-analytics/ </a:t>
            </a:r>
            <a:r>
              <a:rPr lang="en-IE" sz="1200" b="0" i="0" u="none" strike="noStrike" kern="1200" dirty="0">
                <a:solidFill>
                  <a:schemeClr val="tx1"/>
                </a:solidFill>
                <a:effectLst/>
                <a:latin typeface="+mn-lt"/>
                <a:ea typeface="+mn-ea"/>
                <a:cs typeface="+mn-cs"/>
              </a:rPr>
              <a:t>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a full list of </a:t>
            </a:r>
            <a:r>
              <a:rPr lang="en-US" sz="1200" b="0" dirty="0"/>
              <a:t>Big Data and Analytics </a:t>
            </a:r>
            <a:r>
              <a:rPr lang="en-IE" sz="1200" b="0" i="0" u="none" strike="noStrike" kern="1200" dirty="0">
                <a:solidFill>
                  <a:schemeClr val="tx1"/>
                </a:solidFill>
                <a:effectLst/>
                <a:latin typeface="+mn-lt"/>
                <a:ea typeface="+mn-ea"/>
                <a:cs typeface="+mn-cs"/>
              </a:rPr>
              <a:t>services available with Azure, and for context on when you use them, visit </a:t>
            </a:r>
            <a:r>
              <a:rPr lang="en-IE" sz="1200" u="sng" dirty="0"/>
              <a:t>https://azure.microsoft.com/en-us/product-categories/analytics/</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86330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Machine Learning Service</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1200" u="sng" dirty="0"/>
              <a:t>https://azure.microsoft.com/en-us/services/machine-learning-service/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Machine Learning Studio</a:t>
            </a:r>
          </a:p>
          <a:p>
            <a:r>
              <a:rPr lang="en-IE" sz="1200" b="0" i="0" u="none" strike="noStrike" kern="1200" dirty="0">
                <a:solidFill>
                  <a:schemeClr val="tx1"/>
                </a:solidFill>
                <a:effectLst/>
                <a:latin typeface="+mn-lt"/>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1200" u="sng" dirty="0"/>
              <a:t>https://azure.microsoft.com/en-us/services/machine-learning-studio/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full list of Artificial Intelligence and Machine Learning services available with Azure, see the AI + Machine Learning section on the </a:t>
            </a:r>
            <a:r>
              <a:rPr lang="en-IE" sz="1200" u="sng" dirty="0"/>
              <a:t>https://azure.microsoft.com/en-us/overview/ai-platform/ </a:t>
            </a:r>
            <a:r>
              <a:rPr lang="en-IE" sz="1200" kern="1200" dirty="0">
                <a:solidFill>
                  <a:schemeClr val="tx1"/>
                </a:solidFill>
                <a:effectLst/>
                <a:latin typeface="+mn-lt"/>
                <a:ea typeface="+mn-ea"/>
                <a:cs typeface="+mn-cs"/>
              </a:rPr>
              <a:t>page.</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49931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Functions</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Functions are ideal when you're only concerned with the code running your service and not the underlying platform or infrastructure. Azure Functions are commonly used when you need to perform work in response to an event—often via a REST request, timer, or message from another Azure service—and when that work can be completed quickly, within seconds or less. Seehttps://docs.microsoft.com/en-us/azure/azure-functions/ 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Logic Apps</a:t>
            </a:r>
          </a:p>
          <a:p>
            <a:pPr marL="0" indent="0">
              <a:buFont typeface="Arial" panose="020B0604020202020204" pitchFamily="34" charset="0"/>
              <a:buNone/>
            </a:pPr>
            <a:r>
              <a:rPr lang="en-IE" sz="1200" b="0" i="1" u="none" strike="noStrike" kern="1200" dirty="0">
                <a:solidFill>
                  <a:schemeClr val="tx1"/>
                </a:solidFill>
                <a:effectLst/>
                <a:latin typeface="+mn-lt"/>
                <a:ea typeface="+mn-ea"/>
                <a:cs typeface="+mn-cs"/>
              </a:rPr>
              <a:t>Azure Logic Apps</a:t>
            </a:r>
            <a:r>
              <a:rPr lang="en-IE" sz="1200" b="0" i="0" u="none" strike="noStrike" kern="1200" dirty="0">
                <a:solidFill>
                  <a:schemeClr val="tx1"/>
                </a:solidFill>
                <a:effectLst/>
                <a:latin typeface="+mn-lt"/>
                <a:ea typeface="+mn-ea"/>
                <a:cs typeface="+mn-cs"/>
              </a:rPr>
              <a:t> is a cloud service that helps you automate and orchestrate tasks, business processes, and workflows when you need to integrate apps, data, systems, and services across enterprises or organizations. Logic Apps simplifies how you design and build scalable solutions. See </a:t>
            </a:r>
            <a:r>
              <a:rPr lang="en-IE" sz="1200" u="sng" dirty="0"/>
              <a:t>https://docs.microsoft.com/en-us/azure/logic-apps/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Event Grid</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Azure Event Grid allows you to easily build applications with event-based architectures. It's a fully-managed, intelligent event routing service that uses a publish-subscribe model for uniform event consumption. See </a:t>
            </a:r>
            <a:r>
              <a:rPr lang="en-IE" sz="1200" u="sng" dirty="0"/>
              <a:t>https://docs.microsoft.com/en-us/azure/event-grid/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details about serverless services available with Azure, see </a:t>
            </a:r>
            <a:r>
              <a:rPr lang="en-IE" sz="1200" u="sng" dirty="0"/>
              <a:t>https://azure.microsoft.com/en-us/solutions/serverless/ </a:t>
            </a:r>
            <a:endParaRPr lang="en-IE" sz="1200" b="0" i="0" u="none" strike="noStrike" kern="1200" dirty="0">
              <a:solidFill>
                <a:schemeClr val="tx1"/>
              </a:solidFill>
              <a:effectLst/>
              <a:latin typeface="+mn-lt"/>
              <a:ea typeface="+mn-ea"/>
              <a:cs typeface="+mn-cs"/>
            </a:endParaRP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8683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Azure DevOps Services</a:t>
            </a:r>
          </a:p>
          <a:p>
            <a:r>
              <a:rPr lang="en-IE" sz="1200" b="0" i="0" u="none" strike="noStrike" kern="1200" dirty="0">
                <a:solidFill>
                  <a:schemeClr val="tx1"/>
                </a:solidFill>
                <a:effectLst/>
                <a:latin typeface="+mn-lt"/>
                <a:ea typeface="+mn-ea"/>
                <a:cs typeface="+mn-cs"/>
              </a:rPr>
              <a:t>Azure DevOps Services (formerly known as </a:t>
            </a:r>
            <a:r>
              <a:rPr lang="en-IE" sz="1200" b="0" i="1" u="none" strike="noStrike" kern="1200" dirty="0">
                <a:solidFill>
                  <a:schemeClr val="tx1"/>
                </a:solidFill>
                <a:effectLst/>
                <a:latin typeface="+mn-lt"/>
                <a:ea typeface="+mn-ea"/>
                <a:cs typeface="+mn-cs"/>
              </a:rPr>
              <a:t>Visual Studio Team Services (VSTS)</a:t>
            </a:r>
            <a:r>
              <a:rPr lang="en-IE" sz="1200" b="0" i="0" u="none" strike="noStrike" kern="1200" dirty="0">
                <a:solidFill>
                  <a:schemeClr val="tx1"/>
                </a:solidFill>
                <a:effectLst/>
                <a:latin typeface="+mn-lt"/>
                <a:ea typeface="+mn-ea"/>
                <a:cs typeface="+mn-cs"/>
              </a:rPr>
              <a:t>), provides development collaboration tools including high-performance pipelines, free private Git repositories, configurable Kanban boards, and extensive automated and cloud-based load testing. See </a:t>
            </a:r>
            <a:r>
              <a:rPr lang="en-IE" sz="1200" u="sng" dirty="0"/>
              <a:t>https://docs.microsoft.com/en-us/azure/devops/ </a:t>
            </a:r>
            <a:r>
              <a:rPr lang="en-IE" sz="1200" b="0" i="0" u="none" strike="noStrike" kern="1200" dirty="0">
                <a:solidFill>
                  <a:schemeClr val="tx1"/>
                </a:solidFill>
                <a:effectLst/>
                <a:latin typeface="+mn-lt"/>
                <a:ea typeface="+mn-ea"/>
                <a:cs typeface="+mn-cs"/>
              </a:rPr>
              <a:t>for more details.</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Azure DevTest Labs</a:t>
            </a:r>
          </a:p>
          <a:p>
            <a:r>
              <a:rPr lang="en-IE" sz="1200" b="0" i="0" u="none" strike="noStrike" kern="1200" dirty="0">
                <a:solidFill>
                  <a:schemeClr val="tx1"/>
                </a:solidFill>
                <a:effectLst/>
                <a:latin typeface="+mn-lt"/>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1200" b="0" i="0" u="none" strike="noStrike" kern="1200" dirty="0" err="1">
                <a:solidFill>
                  <a:schemeClr val="tx1"/>
                </a:solidFill>
                <a:effectLst/>
                <a:latin typeface="+mn-lt"/>
                <a:ea typeface="+mn-ea"/>
                <a:cs typeface="+mn-cs"/>
              </a:rPr>
              <a:t>artifacts</a:t>
            </a:r>
            <a:r>
              <a:rPr lang="en-IE" sz="1200" b="0" i="0" u="none" strike="noStrike" kern="1200" dirty="0">
                <a:solidFill>
                  <a:schemeClr val="tx1"/>
                </a:solidFill>
                <a:effectLst/>
                <a:latin typeface="+mn-lt"/>
                <a:ea typeface="+mn-ea"/>
                <a:cs typeface="+mn-cs"/>
              </a:rPr>
              <a:t>. See </a:t>
            </a:r>
            <a:r>
              <a:rPr lang="en-IE" sz="1200" u="sng" dirty="0"/>
              <a:t>https://azure.microsoft.com/en-us/services/devtest-lab/ </a:t>
            </a:r>
            <a:r>
              <a:rPr lang="en-IE" sz="1200" b="0" i="0" u="none" strike="noStrike" kern="1200" dirty="0">
                <a:solidFill>
                  <a:schemeClr val="tx1"/>
                </a:solidFill>
                <a:effectLst/>
                <a:latin typeface="+mn-lt"/>
                <a:ea typeface="+mn-ea"/>
                <a:cs typeface="+mn-cs"/>
              </a:rPr>
              <a:t>for more general details.</a:t>
            </a: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more general details on DevOps services available with Azure, see </a:t>
            </a:r>
            <a:r>
              <a:rPr lang="en-IE" sz="1200" u="sng" dirty="0"/>
              <a:t>https://docs.microsoft.com/en-us/azure/#pivot=products&amp;panel=devops </a:t>
            </a:r>
            <a:endParaRPr lang="en-IE" sz="1200" b="0" i="0" u="none" strike="noStrike"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872630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41</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may provide more detail</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using</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information below.</a:t>
            </a:r>
            <a:r>
              <a:rPr lang="en-IE" sz="900" b="0" i="0" u="none" strike="noStrike" kern="1200" baseline="0" dirty="0">
                <a:solidFill>
                  <a:schemeClr val="tx1"/>
                </a:solidFill>
                <a:effectLst/>
                <a:latin typeface="Segoe UI Light" pitchFamily="34" charset="0"/>
                <a:ea typeface="+mn-ea"/>
                <a:cs typeface="+mn-cs"/>
              </a:rPr>
              <a:t> I</a:t>
            </a:r>
            <a:r>
              <a:rPr lang="en-IE" sz="900" b="0" i="0" u="none" strike="noStrike" kern="1200" dirty="0">
                <a:solidFill>
                  <a:schemeClr val="tx1"/>
                </a:solidFill>
                <a:effectLst/>
                <a:latin typeface="Segoe UI Light" pitchFamily="34" charset="0"/>
                <a:ea typeface="+mn-ea"/>
                <a:cs typeface="+mn-cs"/>
              </a:rPr>
              <a:t>f you’ve time, consider showing students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tools and the </a:t>
            </a:r>
            <a:r>
              <a:rPr lang="en-IE" sz="900" b="0" i="0" u="none" strike="noStrike" kern="1200" baseline="0" dirty="0">
                <a:solidFill>
                  <a:schemeClr val="tx1"/>
                </a:solidFill>
                <a:effectLst/>
                <a:latin typeface="Segoe UI Light" pitchFamily="34" charset="0"/>
                <a:ea typeface="+mn-ea"/>
                <a:cs typeface="+mn-cs"/>
              </a:rPr>
              <a:t>URL</a:t>
            </a:r>
            <a:r>
              <a:rPr lang="en-IE" sz="900" b="0" i="0" u="none" strike="noStrike" kern="1200" dirty="0">
                <a:solidFill>
                  <a:schemeClr val="tx1"/>
                </a:solidFill>
                <a:effectLst/>
                <a:latin typeface="Segoe UI Light" pitchFamily="34" charset="0"/>
                <a:ea typeface="+mn-ea"/>
                <a:cs typeface="+mn-cs"/>
              </a:rPr>
              <a:t>s for accessing them (where</a:t>
            </a:r>
            <a:r>
              <a:rPr lang="en-IE" sz="900" b="0" i="0" u="none" strike="noStrike" kern="1200" baseline="0" dirty="0">
                <a:solidFill>
                  <a:schemeClr val="tx1"/>
                </a:solidFill>
                <a:effectLst/>
                <a:latin typeface="Segoe UI Light" pitchFamily="34" charset="0"/>
                <a:ea typeface="+mn-ea"/>
                <a:cs typeface="+mn-cs"/>
              </a:rPr>
              <a:t> applicable</a:t>
            </a:r>
            <a:r>
              <a:rPr lang="en-IE" sz="900" b="0" i="0" u="none" strike="noStrike" kern="1200" dirty="0">
                <a:solidFill>
                  <a:schemeClr val="tx1"/>
                </a:solidFill>
                <a:effectLst/>
                <a:latin typeface="Segoe UI Light" pitchFamily="34" charset="0"/>
                <a:ea typeface="+mn-ea"/>
                <a:cs typeface="+mn-cs"/>
              </a:rPr>
              <a:t>). </a:t>
            </a:r>
          </a:p>
          <a:p>
            <a:endParaRPr lang="en-IE" sz="900" b="0" i="0" u="none" strike="noStrike" kern="1200" dirty="0">
              <a:solidFill>
                <a:schemeClr val="tx1"/>
              </a:solidFill>
              <a:effectLst/>
              <a:latin typeface="Segoe UI Light" pitchFamily="34" charset="0"/>
              <a:ea typeface="+mn-ea"/>
              <a:cs typeface="+mn-cs"/>
            </a:endParaRP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Portal - </a:t>
            </a:r>
            <a:r>
              <a:rPr lang="en-IE" dirty="0">
                <a:hlinkClick r:id="rId3"/>
              </a:rPr>
              <a:t>https://portal.azure.com</a:t>
            </a:r>
            <a:endParaRPr lang="en-IE" dirty="0"/>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PowerShell - </a:t>
            </a:r>
            <a:r>
              <a:rPr lang="en-IE" sz="900" b="0" i="0" u="none" strike="noStrike" kern="1200" dirty="0">
                <a:solidFill>
                  <a:schemeClr val="tx1"/>
                </a:solidFill>
                <a:effectLst/>
                <a:latin typeface="Segoe UI Light" pitchFamily="34" charset="0"/>
                <a:ea typeface="+mn-ea"/>
                <a:cs typeface="+mn-cs"/>
              </a:rPr>
              <a:t>A module added to Windows PowerShell or PowerShell Core for</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connecting to your Azure subscription and managing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CLI - </a:t>
            </a:r>
            <a:r>
              <a:rPr lang="en-IE" sz="900" b="0" i="0" u="none" strike="noStrike" kern="1200" dirty="0">
                <a:solidFill>
                  <a:schemeClr val="tx1"/>
                </a:solidFill>
                <a:effectLst/>
                <a:latin typeface="Segoe UI Light" pitchFamily="34" charset="0"/>
                <a:ea typeface="+mn-ea"/>
                <a:cs typeface="+mn-cs"/>
              </a:rPr>
              <a:t>A cross-platform, command-line program that connects to Azure and executes administrative commands on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Cloud Shell - </a:t>
            </a:r>
            <a:r>
              <a:rPr lang="en-IE" sz="900" b="0" i="0" u="none" strike="noStrike" kern="1200" dirty="0">
                <a:solidFill>
                  <a:schemeClr val="tx1"/>
                </a:solidFill>
                <a:effectLst/>
                <a:latin typeface="Segoe UI Light" pitchFamily="34" charset="0"/>
                <a:ea typeface="+mn-ea"/>
                <a:cs typeface="+mn-cs"/>
              </a:rPr>
              <a:t> A browser-based scripting environment in Azure portal. It provides flexibility by allowing you</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to choose your preferred</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shell experience. Linux users can opt for a Bash experience, and Windows users can opt for PowerShell.</a:t>
            </a:r>
            <a:r>
              <a:rPr lang="en-IE" sz="900" b="0" i="0" u="none" strike="noStrike" kern="1200" baseline="0" dirty="0">
                <a:solidFill>
                  <a:schemeClr val="tx1"/>
                </a:solidFill>
                <a:effectLst/>
                <a:latin typeface="Segoe UI Light" pitchFamily="34" charset="0"/>
                <a:ea typeface="+mn-ea"/>
                <a:cs typeface="+mn-cs"/>
              </a:rPr>
              <a:t> </a:t>
            </a:r>
            <a:r>
              <a:rPr lang="en-IE" sz="900" kern="1200" dirty="0">
                <a:solidFill>
                  <a:schemeClr val="tx1"/>
                </a:solidFill>
                <a:effectLst/>
                <a:latin typeface="Segoe UI Light" pitchFamily="34" charset="0"/>
                <a:ea typeface="+mn-ea"/>
                <a:cs typeface="+mn-cs"/>
              </a:rPr>
              <a:t>Access Azure Cloud Shell from : </a:t>
            </a:r>
            <a:r>
              <a:rPr lang="en-IE" sz="900" b="0" i="0" u="none" strike="noStrike" kern="1200" dirty="0">
                <a:solidFill>
                  <a:schemeClr val="tx1"/>
                </a:solidFill>
                <a:effectLst/>
                <a:latin typeface="Segoe UI Light" pitchFamily="34" charset="0"/>
                <a:ea typeface="+mn-ea"/>
                <a:cs typeface="+mn-cs"/>
                <a:hlinkClick r:id="rId4"/>
              </a:rPr>
              <a:t>https://shell.azure.com/</a:t>
            </a:r>
            <a:endParaRPr lang="en-IE" sz="900" kern="1200" dirty="0">
              <a:solidFill>
                <a:schemeClr val="tx1"/>
              </a:solidFill>
              <a:effectLst/>
              <a:latin typeface="Segoe UI Light" pitchFamily="34" charset="0"/>
              <a:ea typeface="+mn-ea"/>
              <a:cs typeface="+mn-cs"/>
            </a:endParaRP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You can also</a:t>
            </a:r>
            <a:r>
              <a:rPr lang="en-IE" sz="900" kern="1200" baseline="0" dirty="0">
                <a:solidFill>
                  <a:schemeClr val="tx1"/>
                </a:solidFill>
                <a:effectLst/>
                <a:latin typeface="Segoe UI Light" pitchFamily="34" charset="0"/>
                <a:ea typeface="+mn-ea"/>
                <a:cs typeface="+mn-cs"/>
              </a:rPr>
              <a:t> use </a:t>
            </a:r>
            <a:r>
              <a:rPr lang="en-IE" sz="900" b="1" kern="1200" dirty="0">
                <a:solidFill>
                  <a:schemeClr val="tx1"/>
                </a:solidFill>
                <a:effectLst/>
                <a:latin typeface="Segoe UI Light" pitchFamily="34" charset="0"/>
                <a:ea typeface="+mn-ea"/>
                <a:cs typeface="+mn-cs"/>
              </a:rPr>
              <a:t>Azure SDKs</a:t>
            </a:r>
            <a:r>
              <a:rPr lang="en-IE" sz="900" kern="1200" dirty="0">
                <a:solidFill>
                  <a:schemeClr val="tx1"/>
                </a:solidFill>
                <a:effectLst/>
                <a:latin typeface="Segoe UI Light" pitchFamily="34" charset="0"/>
                <a:ea typeface="+mn-ea"/>
                <a:cs typeface="+mn-cs"/>
              </a:rPr>
              <a:t>, in a range of languages, and </a:t>
            </a:r>
            <a:r>
              <a:rPr lang="en-IE" sz="900" b="1" kern="1200" dirty="0">
                <a:solidFill>
                  <a:schemeClr val="tx1"/>
                </a:solidFill>
                <a:effectLst/>
                <a:latin typeface="Segoe UI Light" pitchFamily="34" charset="0"/>
                <a:ea typeface="+mn-ea"/>
                <a:cs typeface="+mn-cs"/>
              </a:rPr>
              <a:t>REST APIs</a:t>
            </a:r>
            <a:r>
              <a:rPr lang="en-IE" sz="900" kern="1200" dirty="0">
                <a:solidFill>
                  <a:schemeClr val="tx1"/>
                </a:solidFill>
                <a:effectLst/>
                <a:latin typeface="Segoe UI Light" pitchFamily="34" charset="0"/>
                <a:ea typeface="+mn-ea"/>
                <a:cs typeface="+mn-cs"/>
              </a:rPr>
              <a:t> to configure Azure. For a list Azure</a:t>
            </a:r>
            <a:r>
              <a:rPr lang="en-IE" sz="900" kern="1200" baseline="0" dirty="0">
                <a:solidFill>
                  <a:schemeClr val="tx1"/>
                </a:solidFill>
                <a:effectLst/>
                <a:latin typeface="Segoe UI Light" pitchFamily="34" charset="0"/>
                <a:ea typeface="+mn-ea"/>
                <a:cs typeface="+mn-cs"/>
              </a:rPr>
              <a:t> management </a:t>
            </a:r>
            <a:r>
              <a:rPr lang="en-IE" sz="900" kern="1200" dirty="0">
                <a:solidFill>
                  <a:schemeClr val="tx1"/>
                </a:solidFill>
                <a:effectLst/>
                <a:latin typeface="Segoe UI Light" pitchFamily="34" charset="0"/>
                <a:ea typeface="+mn-ea"/>
                <a:cs typeface="+mn-cs"/>
              </a:rPr>
              <a:t>tools, see : </a:t>
            </a:r>
            <a:r>
              <a:rPr lang="en-IE" sz="900" u="sng" kern="1200" dirty="0">
                <a:solidFill>
                  <a:schemeClr val="tx1"/>
                </a:solidFill>
                <a:effectLst/>
                <a:latin typeface="Segoe UI Light" pitchFamily="34" charset="0"/>
                <a:ea typeface="+mn-ea"/>
                <a:cs typeface="+mn-cs"/>
              </a:rPr>
              <a:t>https://azure.microsoft.com/en-us/downloads/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12/16/2019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43</a:t>
            </a:fld>
            <a:endParaRPr lang="en-US" dirty="0"/>
          </a:p>
        </p:txBody>
      </p:sp>
    </p:spTree>
    <p:extLst>
      <p:ext uri="{BB962C8B-B14F-4D97-AF65-F5344CB8AC3E}">
        <p14:creationId xmlns:p14="http://schemas.microsoft.com/office/powerpoint/2010/main" val="303443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access Azure Advisor through the Azure portal. After you sign in to the portal, either select </a:t>
            </a:r>
            <a:r>
              <a:rPr lang="en-IE" sz="1200" b="1" i="0" u="none" strike="noStrike" kern="1200" dirty="0">
                <a:solidFill>
                  <a:schemeClr val="tx1"/>
                </a:solidFill>
                <a:effectLst/>
                <a:latin typeface="+mn-lt"/>
                <a:ea typeface="+mn-ea"/>
                <a:cs typeface="+mn-cs"/>
              </a:rPr>
              <a:t>Advisor</a:t>
            </a:r>
            <a:r>
              <a:rPr lang="en-IE" sz="1200" b="0" i="0" u="none" strike="noStrike" kern="1200" dirty="0">
                <a:solidFill>
                  <a:schemeClr val="tx1"/>
                </a:solidFill>
                <a:effectLst/>
                <a:latin typeface="+mn-lt"/>
                <a:ea typeface="+mn-ea"/>
                <a:cs typeface="+mn-cs"/>
              </a:rPr>
              <a:t> from the navigation menu, or search for it in the </a:t>
            </a:r>
            <a:r>
              <a:rPr lang="en-IE" sz="1200" b="0" i="1" u="none" strike="noStrike" kern="1200" dirty="0">
                <a:solidFill>
                  <a:schemeClr val="tx1"/>
                </a:solidFill>
                <a:effectLst/>
                <a:latin typeface="+mn-lt"/>
                <a:ea typeface="+mn-ea"/>
                <a:cs typeface="+mn-cs"/>
              </a:rPr>
              <a:t>All services</a:t>
            </a:r>
            <a:r>
              <a:rPr lang="en-IE" sz="1200" b="0" i="0" u="none" strike="noStrike" kern="1200" dirty="0">
                <a:solidFill>
                  <a:schemeClr val="tx1"/>
                </a:solidFill>
                <a:effectLst/>
                <a:latin typeface="+mn-lt"/>
                <a:ea typeface="+mn-ea"/>
                <a:cs typeface="+mn-cs"/>
              </a:rPr>
              <a:t> menu.</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You can download recommendations from Azure Advisor in PDF or CSV format, which you can then share.</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details about Azure Advisor, go to </a:t>
            </a:r>
            <a:r>
              <a:rPr lang="en-IE" u="sng" dirty="0"/>
              <a:t>https://docs.microsoft.com/en-us/azure/advisor/</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Oder dann gleich in </a:t>
            </a:r>
            <a:r>
              <a:rPr lang="de-DE" dirty="0" err="1"/>
              <a:t>PowerBI</a:t>
            </a:r>
            <a:r>
              <a:rPr lang="de-DE" dirty="0"/>
              <a:t> &lt;KLICK&gt;</a:t>
            </a:r>
          </a:p>
        </p:txBody>
      </p:sp>
      <p:sp>
        <p:nvSpPr>
          <p:cNvPr id="4" name="Foliennummernplatzhalter 3"/>
          <p:cNvSpPr>
            <a:spLocks noGrp="1"/>
          </p:cNvSpPr>
          <p:nvPr>
            <p:ph type="sldNum" sz="quarter" idx="10"/>
          </p:nvPr>
        </p:nvSpPr>
        <p:spPr/>
        <p:txBody>
          <a:bodyPr/>
          <a:lstStyle/>
          <a:p>
            <a:fld id="{A762020F-4149-4169-AD7F-31C0C35BB458}" type="slidenum">
              <a:rPr lang="de-DE" smtClean="0"/>
              <a:pPr/>
              <a:t>53</a:t>
            </a:fld>
            <a:endParaRPr lang="de-DE" dirty="0"/>
          </a:p>
        </p:txBody>
      </p:sp>
    </p:spTree>
    <p:extLst>
      <p:ext uri="{BB962C8B-B14F-4D97-AF65-F5344CB8AC3E}">
        <p14:creationId xmlns:p14="http://schemas.microsoft.com/office/powerpoint/2010/main" val="3269573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12/16/2019 10:39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54</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5</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a:solidFill>
                  <a:schemeClr val="tx1"/>
                </a:solidFill>
                <a:effectLst/>
                <a:latin typeface="Segoe UI Light" pitchFamily="34" charset="0"/>
                <a:ea typeface="+mn-ea"/>
                <a:cs typeface="+mn-cs"/>
              </a:rPr>
              <a:t>A list of regions and their locations is available at </a:t>
            </a:r>
            <a:r>
              <a:rPr lang="en-IE" sz="900" u="sng"/>
              <a:t>https://azure.microsoft.com/en-us/global-infrastructure/locations/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12/16/2019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8568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2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12/16/2019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
        <p:nvSpPr>
          <p:cNvPr id="3" name="Notes Placeholder 2">
            <a:extLst>
              <a:ext uri="{FF2B5EF4-FFF2-40B4-BE49-F238E27FC236}">
                <a16:creationId xmlns:a16="http://schemas.microsoft.com/office/drawing/2014/main" id="{3F23FA2C-81DE-4676-BFC3-0EE65F985650}"/>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83392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dirty="0"/>
              <a:t>A full list of region pairs is available at </a:t>
            </a:r>
            <a:r>
              <a:rPr lang="en-IE" sz="900" u="sng" dirty="0"/>
              <a:t>https://docs.microsoft.com/en-us/azure/best-practices-availability-paired-regions#what-are-paired-regions </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12/16/2019 10:40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48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12/16/2019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a:t>
            </a:fld>
            <a:endParaRPr lang="en-US" dirty="0"/>
          </a:p>
        </p:txBody>
      </p:sp>
    </p:spTree>
    <p:extLst>
      <p:ext uri="{BB962C8B-B14F-4D97-AF65-F5344CB8AC3E}">
        <p14:creationId xmlns:p14="http://schemas.microsoft.com/office/powerpoint/2010/main" val="420465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104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93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9512A-442B-445B-8D79-11331254F4F2}"/>
              </a:ext>
            </a:extLst>
          </p:cNvPr>
          <p:cNvSpPr>
            <a:spLocks noGrp="1"/>
          </p:cNvSpPr>
          <p:nvPr>
            <p:ph type="dt" sz="half" idx="10"/>
          </p:nvPr>
        </p:nvSpPr>
        <p:spPr/>
        <p:txBody>
          <a:bodyPr/>
          <a:lstStyle/>
          <a:p>
            <a:fld id="{FFDB6D7C-7927-4CBB-8A3C-B48A277CE5CB}" type="datetimeFigureOut">
              <a:rPr lang="en-US" smtClean="0"/>
              <a:t>12/16/2019</a:t>
            </a:fld>
            <a:endParaRPr lang="en-US" dirty="0"/>
          </a:p>
        </p:txBody>
      </p:sp>
      <p:sp>
        <p:nvSpPr>
          <p:cNvPr id="3" name="Footer Placeholder 2">
            <a:extLst>
              <a:ext uri="{FF2B5EF4-FFF2-40B4-BE49-F238E27FC236}">
                <a16:creationId xmlns:a16="http://schemas.microsoft.com/office/drawing/2014/main" id="{CDCD38F0-640D-496E-AC2A-19F6D6DD00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615D18-6441-4021-A2AA-66C4CC1F7060}"/>
              </a:ext>
            </a:extLst>
          </p:cNvPr>
          <p:cNvSpPr>
            <a:spLocks noGrp="1"/>
          </p:cNvSpPr>
          <p:nvPr>
            <p:ph type="sldNum" sz="quarter" idx="12"/>
          </p:nvPr>
        </p:nvSpPr>
        <p:spPr/>
        <p:txBody>
          <a:bodyPr/>
          <a:lstStyle/>
          <a:p>
            <a:fld id="{4AA648C3-0431-4A67-B30B-7E65BA631734}" type="slidenum">
              <a:rPr lang="en-US" smtClean="0"/>
              <a:t>‹#›</a:t>
            </a:fld>
            <a:endParaRPr lang="en-US" dirty="0"/>
          </a:p>
        </p:txBody>
      </p:sp>
    </p:spTree>
    <p:extLst>
      <p:ext uri="{BB962C8B-B14F-4D97-AF65-F5344CB8AC3E}">
        <p14:creationId xmlns:p14="http://schemas.microsoft.com/office/powerpoint/2010/main" val="334857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9867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94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479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9921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7059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007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435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50932" y="579636"/>
            <a:ext cx="9914214" cy="880646"/>
          </a:xfrm>
        </p:spPr>
        <p:txBody>
          <a:bodyPr/>
          <a:lstStyle/>
          <a:p>
            <a:r>
              <a:rPr lang="de-DE" dirty="0"/>
              <a:t>Titelmasterformat durch Klicken bearbeiten</a:t>
            </a:r>
          </a:p>
        </p:txBody>
      </p:sp>
      <p:sp>
        <p:nvSpPr>
          <p:cNvPr id="3" name="Datumsplatzhalter 2"/>
          <p:cNvSpPr>
            <a:spLocks noGrp="1"/>
          </p:cNvSpPr>
          <p:nvPr>
            <p:ph type="dt" sz="half" idx="10"/>
          </p:nvPr>
        </p:nvSpPr>
        <p:spPr bwMode="gray"/>
        <p:txBody>
          <a:bodyPr/>
          <a:lstStyle/>
          <a:p>
            <a:r>
              <a:rPr lang="de-DE"/>
              <a:t>31.01.2017</a:t>
            </a:r>
            <a:endParaRPr lang="de-DE" dirty="0"/>
          </a:p>
        </p:txBody>
      </p:sp>
      <p:sp>
        <p:nvSpPr>
          <p:cNvPr id="4" name="Fußzeilenplatzhalter 3"/>
          <p:cNvSpPr>
            <a:spLocks noGrp="1"/>
          </p:cNvSpPr>
          <p:nvPr>
            <p:ph type="ftr" sz="quarter" idx="11"/>
          </p:nvPr>
        </p:nvSpPr>
        <p:spPr bwMode="gray"/>
        <p:txBody>
          <a:bodyPr/>
          <a:lstStyle/>
          <a:p>
            <a:pPr>
              <a:buSzPct val="110000"/>
            </a:pPr>
            <a:r>
              <a:rPr lang="de-DE"/>
              <a:t>Portale | Kunden Enabling </a:t>
            </a:r>
            <a:endParaRPr lang="de-DE" dirty="0"/>
          </a:p>
        </p:txBody>
      </p:sp>
      <p:sp>
        <p:nvSpPr>
          <p:cNvPr id="5" name="Foliennummernplatzhalter 4"/>
          <p:cNvSpPr>
            <a:spLocks noGrp="1"/>
          </p:cNvSpPr>
          <p:nvPr>
            <p:ph type="sldNum" sz="quarter" idx="12"/>
          </p:nvPr>
        </p:nvSpPr>
        <p:spPr bwMode="gray"/>
        <p:txBody>
          <a:bodyPr/>
          <a:lstStyle/>
          <a:p>
            <a:fld id="{D596A7E7-AC8A-4A39-933E-EBEF1CA02EA2}" type="slidenum">
              <a:rPr lang="de-DE" smtClean="0"/>
              <a:pPr/>
              <a:t>‹#›</a:t>
            </a:fld>
            <a:endParaRPr lang="de-DE" dirty="0"/>
          </a:p>
        </p:txBody>
      </p:sp>
      <p:sp>
        <p:nvSpPr>
          <p:cNvPr id="9" name="Textplatzhalter 8"/>
          <p:cNvSpPr>
            <a:spLocks noGrp="1"/>
          </p:cNvSpPr>
          <p:nvPr>
            <p:ph type="body" sz="quarter" idx="14"/>
          </p:nvPr>
        </p:nvSpPr>
        <p:spPr bwMode="gray">
          <a:xfrm>
            <a:off x="250931" y="1670916"/>
            <a:ext cx="9914212" cy="230832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0616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282513"/>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99629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33616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774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1575951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440958" y="0"/>
            <a:ext cx="6995517"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2099867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440958" y="0"/>
            <a:ext cx="6995517" cy="699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100807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81148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155126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4022549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888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905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543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85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612159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84125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453642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09885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2.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3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53165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t3Vo37V9oU8" TargetMode="Externa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qqTRm3tC2Rw"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SA-OCP-GER/azure-fundamentals-v2"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9XgJG_vUaXk"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6921-EC61-4D80-ACA9-524E4702DD3D}"/>
              </a:ext>
            </a:extLst>
          </p:cNvPr>
          <p:cNvSpPr>
            <a:spLocks noGrp="1"/>
          </p:cNvSpPr>
          <p:nvPr>
            <p:ph type="title"/>
          </p:nvPr>
        </p:nvSpPr>
        <p:spPr>
          <a:xfrm>
            <a:off x="274702" y="2800693"/>
            <a:ext cx="9143936" cy="932563"/>
          </a:xfrm>
        </p:spPr>
        <p:txBody>
          <a:bodyPr/>
          <a:lstStyle/>
          <a:p>
            <a:r>
              <a:rPr lang="en-US" dirty="0"/>
              <a:t>Modul 2 </a:t>
            </a:r>
          </a:p>
        </p:txBody>
      </p:sp>
      <p:sp>
        <p:nvSpPr>
          <p:cNvPr id="3" name="Text Placeholder 2">
            <a:extLst>
              <a:ext uri="{FF2B5EF4-FFF2-40B4-BE49-F238E27FC236}">
                <a16:creationId xmlns:a16="http://schemas.microsoft.com/office/drawing/2014/main" id="{0ECFF19A-2C1F-445D-BE35-87630220D8C7}"/>
              </a:ext>
            </a:extLst>
          </p:cNvPr>
          <p:cNvSpPr>
            <a:spLocks noGrp="1"/>
          </p:cNvSpPr>
          <p:nvPr>
            <p:ph type="body" sz="quarter" idx="12"/>
          </p:nvPr>
        </p:nvSpPr>
        <p:spPr>
          <a:xfrm>
            <a:off x="274701" y="3955786"/>
            <a:ext cx="9143937" cy="683264"/>
          </a:xfrm>
        </p:spPr>
        <p:txBody>
          <a:bodyPr/>
          <a:lstStyle/>
          <a:p>
            <a:r>
              <a:rPr lang="en-US" dirty="0"/>
              <a:t>Niels Ophey</a:t>
            </a:r>
          </a:p>
        </p:txBody>
      </p:sp>
    </p:spTree>
    <p:extLst>
      <p:ext uri="{BB962C8B-B14F-4D97-AF65-F5344CB8AC3E}">
        <p14:creationId xmlns:p14="http://schemas.microsoft.com/office/powerpoint/2010/main" val="41476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B9727-6CEF-4A16-9F1D-E7C8FF6F4507}"/>
              </a:ext>
            </a:extLst>
          </p:cNvPr>
          <p:cNvSpPr>
            <a:spLocks noGrp="1"/>
          </p:cNvSpPr>
          <p:nvPr>
            <p:ph type="title" idx="4294967295"/>
          </p:nvPr>
        </p:nvSpPr>
        <p:spPr>
          <a:xfrm>
            <a:off x="196864" y="223040"/>
            <a:ext cx="11372580" cy="508398"/>
          </a:xfrm>
        </p:spPr>
        <p:txBody>
          <a:bodyPr>
            <a:normAutofit fontScale="90000"/>
          </a:bodyPr>
          <a:lstStyle/>
          <a:p>
            <a:r>
              <a:rPr lang="de-DE" sz="4488" dirty="0">
                <a:solidFill>
                  <a:srgbClr val="595959"/>
                </a:solidFill>
              </a:rPr>
              <a:t>Inside Azure Datacenter Architecture</a:t>
            </a:r>
          </a:p>
        </p:txBody>
      </p:sp>
      <p:sp>
        <p:nvSpPr>
          <p:cNvPr id="3" name="Inhaltsplatzhalter 2">
            <a:extLst>
              <a:ext uri="{FF2B5EF4-FFF2-40B4-BE49-F238E27FC236}">
                <a16:creationId xmlns:a16="http://schemas.microsoft.com/office/drawing/2014/main" id="{E23F8CA3-A389-4E22-AD38-89F90401333C}"/>
              </a:ext>
            </a:extLst>
          </p:cNvPr>
          <p:cNvSpPr>
            <a:spLocks noGrp="1"/>
          </p:cNvSpPr>
          <p:nvPr>
            <p:ph idx="4294967295"/>
          </p:nvPr>
        </p:nvSpPr>
        <p:spPr>
          <a:xfrm>
            <a:off x="549758" y="1588341"/>
            <a:ext cx="11885835" cy="2197122"/>
          </a:xfrm>
        </p:spPr>
        <p:txBody>
          <a:bodyPr/>
          <a:lstStyle/>
          <a:p>
            <a:pPr marL="0" indent="0">
              <a:buNone/>
            </a:pPr>
            <a:r>
              <a:rPr lang="de-DE" sz="3264" dirty="0" err="1">
                <a:solidFill>
                  <a:srgbClr val="595959"/>
                </a:solidFill>
              </a:rPr>
              <a:t>Build</a:t>
            </a:r>
            <a:r>
              <a:rPr lang="de-DE" sz="3264" dirty="0">
                <a:solidFill>
                  <a:srgbClr val="595959"/>
                </a:solidFill>
              </a:rPr>
              <a:t> 2018</a:t>
            </a:r>
          </a:p>
          <a:p>
            <a:pPr marL="0" indent="0">
              <a:buNone/>
            </a:pPr>
            <a:r>
              <a:rPr lang="de-DE" sz="3264" dirty="0">
                <a:solidFill>
                  <a:srgbClr val="595959"/>
                </a:solidFill>
              </a:rPr>
              <a:t>Mark </a:t>
            </a:r>
            <a:r>
              <a:rPr lang="de-DE" sz="3264" dirty="0" err="1">
                <a:solidFill>
                  <a:srgbClr val="595959"/>
                </a:solidFill>
              </a:rPr>
              <a:t>Russinovich</a:t>
            </a:r>
            <a:r>
              <a:rPr lang="de-DE" sz="3264" dirty="0">
                <a:solidFill>
                  <a:srgbClr val="595959"/>
                </a:solidFill>
              </a:rPr>
              <a:t>, </a:t>
            </a:r>
            <a:br>
              <a:rPr lang="de-DE" sz="3264" dirty="0">
                <a:solidFill>
                  <a:srgbClr val="595959"/>
                </a:solidFill>
              </a:rPr>
            </a:br>
            <a:r>
              <a:rPr lang="de-DE" sz="2856" dirty="0">
                <a:solidFill>
                  <a:srgbClr val="595959"/>
                </a:solidFill>
              </a:rPr>
              <a:t>CTO Azure</a:t>
            </a:r>
            <a:endParaRPr lang="de-DE" sz="3264" dirty="0">
              <a:solidFill>
                <a:srgbClr val="595959"/>
              </a:solidFill>
            </a:endParaRPr>
          </a:p>
          <a:p>
            <a:endParaRPr lang="de-DE" sz="3264" dirty="0">
              <a:solidFill>
                <a:srgbClr val="595959"/>
              </a:solidFill>
            </a:endParaRPr>
          </a:p>
        </p:txBody>
      </p:sp>
      <p:pic>
        <p:nvPicPr>
          <p:cNvPr id="6" name="Grafik 5">
            <a:hlinkClick r:id="rId2"/>
            <a:extLst>
              <a:ext uri="{FF2B5EF4-FFF2-40B4-BE49-F238E27FC236}">
                <a16:creationId xmlns:a16="http://schemas.microsoft.com/office/drawing/2014/main" id="{5FBDAFA7-883F-40EA-B58B-23BE72379C26}"/>
              </a:ext>
            </a:extLst>
          </p:cNvPr>
          <p:cNvPicPr>
            <a:picLocks noChangeAspect="1"/>
          </p:cNvPicPr>
          <p:nvPr/>
        </p:nvPicPr>
        <p:blipFill>
          <a:blip r:embed="rId3"/>
          <a:stretch>
            <a:fillRect/>
          </a:stretch>
        </p:blipFill>
        <p:spPr>
          <a:xfrm>
            <a:off x="5561774" y="937813"/>
            <a:ext cx="6065150" cy="5255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Rechteck 22">
            <a:extLst>
              <a:ext uri="{FF2B5EF4-FFF2-40B4-BE49-F238E27FC236}">
                <a16:creationId xmlns:a16="http://schemas.microsoft.com/office/drawing/2014/main" id="{38FBC8F3-5A59-43D2-86C2-06839C1B6053}"/>
              </a:ext>
            </a:extLst>
          </p:cNvPr>
          <p:cNvSpPr/>
          <p:nvPr/>
        </p:nvSpPr>
        <p:spPr>
          <a:xfrm>
            <a:off x="196864" y="6516265"/>
            <a:ext cx="7341661" cy="382308"/>
          </a:xfrm>
          <a:prstGeom prst="rect">
            <a:avLst/>
          </a:prstGeom>
        </p:spPr>
        <p:txBody>
          <a:bodyPr wrap="square">
            <a:spAutoFit/>
          </a:bodyPr>
          <a:lstStyle/>
          <a:p>
            <a:pPr defTabSz="932597">
              <a:defRPr/>
            </a:pPr>
            <a:r>
              <a:rPr lang="de-DE" dirty="0"/>
              <a:t>https://www.youtube.com/watch?v=t3Vo37V9oU8</a:t>
            </a:r>
          </a:p>
        </p:txBody>
      </p:sp>
    </p:spTree>
    <p:extLst>
      <p:ext uri="{BB962C8B-B14F-4D97-AF65-F5344CB8AC3E}">
        <p14:creationId xmlns:p14="http://schemas.microsoft.com/office/powerpoint/2010/main" val="270393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a:extLst>
              <a:ext uri="{FF2B5EF4-FFF2-40B4-BE49-F238E27FC236}">
                <a16:creationId xmlns:a16="http://schemas.microsoft.com/office/drawing/2014/main" id="{8A73360D-5BF0-4915-8044-2F56680AC10F}"/>
              </a:ext>
            </a:extLst>
          </p:cNvPr>
          <p:cNvGraphicFramePr>
            <a:graphicFrameLocks noGrp="1"/>
          </p:cNvGraphicFramePr>
          <p:nvPr>
            <p:extLst>
              <p:ext uri="{D42A27DB-BD31-4B8C-83A1-F6EECF244321}">
                <p14:modId xmlns:p14="http://schemas.microsoft.com/office/powerpoint/2010/main" val="622824849"/>
              </p:ext>
            </p:extLst>
          </p:nvPr>
        </p:nvGraphicFramePr>
        <p:xfrm>
          <a:off x="7532726" y="1190932"/>
          <a:ext cx="1914444" cy="5187336"/>
        </p:xfrm>
        <a:graphic>
          <a:graphicData uri="http://schemas.openxmlformats.org/drawingml/2006/table">
            <a:tbl>
              <a:tblPr firstRow="1" bandRow="1">
                <a:tableStyleId>{7E9639D4-E3E2-4D34-9284-5A2195B3D0D7}</a:tableStyleId>
              </a:tblPr>
              <a:tblGrid>
                <a:gridCol w="1914444">
                  <a:extLst>
                    <a:ext uri="{9D8B030D-6E8A-4147-A177-3AD203B41FA5}">
                      <a16:colId xmlns:a16="http://schemas.microsoft.com/office/drawing/2014/main" val="2423317185"/>
                    </a:ext>
                  </a:extLst>
                </a:gridCol>
              </a:tblGrid>
              <a:tr h="320055">
                <a:tc>
                  <a:txBody>
                    <a:bodyPr/>
                    <a:lstStyle/>
                    <a:p>
                      <a:pPr algn="ctr" fontAlgn="base"/>
                      <a:r>
                        <a:rPr lang="en-US" sz="1600" kern="1200" dirty="0">
                          <a:effectLst/>
                        </a:rPr>
                        <a:t>Region</a:t>
                      </a:r>
                      <a:endParaRPr lang="en-US" sz="1600" b="1" i="0" kern="1200" dirty="0">
                        <a:solidFill>
                          <a:schemeClr val="bg1"/>
                        </a:solidFill>
                        <a:effectLst/>
                        <a:latin typeface="Segoe UI Semilight" panose="020B0402040204020203" pitchFamily="34" charset="0"/>
                        <a:ea typeface="+mn-ea"/>
                        <a:cs typeface="Segoe UI Semilight" panose="020B0402040204020203" pitchFamily="34" charset="0"/>
                      </a:endParaRPr>
                    </a:p>
                  </a:txBody>
                  <a:tcPr marL="28200" marR="28200" marT="14100" marB="14100" anchor="ctr"/>
                </a:tc>
                <a:extLst>
                  <a:ext uri="{0D108BD9-81ED-4DB2-BD59-A6C34878D82A}">
                    <a16:rowId xmlns:a16="http://schemas.microsoft.com/office/drawing/2014/main" val="4223726067"/>
                  </a:ext>
                </a:extLst>
              </a:tr>
              <a:tr h="320055">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1565774094"/>
                  </a:ext>
                </a:extLst>
              </a:tr>
              <a:tr h="320055">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1835649983"/>
                  </a:ext>
                </a:extLst>
              </a:tr>
              <a:tr h="320055">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2691051283"/>
                  </a:ext>
                </a:extLst>
              </a:tr>
              <a:tr h="320055">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957662494"/>
                  </a:ext>
                </a:extLst>
              </a:tr>
              <a:tr h="320055">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623272622"/>
                  </a:ext>
                </a:extLst>
              </a:tr>
              <a:tr h="320055">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1461321702"/>
                  </a:ext>
                </a:extLst>
              </a:tr>
              <a:tr h="320055">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768418596"/>
                  </a:ext>
                </a:extLst>
              </a:tr>
              <a:tr h="501032">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4263196076"/>
                  </a:ext>
                </a:extLst>
              </a:tr>
              <a:tr h="320055">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3058798151"/>
                  </a:ext>
                </a:extLst>
              </a:tr>
              <a:tr h="320055">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943023007"/>
                  </a:ext>
                </a:extLst>
              </a:tr>
              <a:tr h="320055">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1073175280"/>
                  </a:ext>
                </a:extLst>
              </a:tr>
              <a:tr h="320055">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4088797014"/>
                  </a:ext>
                </a:extLst>
              </a:tr>
              <a:tr h="320055">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2304315572"/>
                  </a:ext>
                </a:extLst>
              </a:tr>
              <a:tr h="525589">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tc>
                <a:extLst>
                  <a:ext uri="{0D108BD9-81ED-4DB2-BD59-A6C34878D82A}">
                    <a16:rowId xmlns:a16="http://schemas.microsoft.com/office/drawing/2014/main" val="2856298458"/>
                  </a:ext>
                </a:extLst>
              </a:tr>
            </a:tbl>
          </a:graphicData>
        </a:graphic>
      </p:graphicFrame>
      <p:sp>
        <p:nvSpPr>
          <p:cNvPr id="17" name="Title 16"/>
          <p:cNvSpPr>
            <a:spLocks noGrp="1"/>
          </p:cNvSpPr>
          <p:nvPr>
            <p:ph type="title"/>
          </p:nvPr>
        </p:nvSpPr>
        <p:spPr/>
        <p:txBody>
          <a:bodyPr/>
          <a:lstStyle/>
          <a:p>
            <a:r>
              <a:rPr lang="en-US" dirty="0"/>
              <a:t>Region Pairs</a:t>
            </a:r>
          </a:p>
        </p:txBody>
      </p:sp>
      <p:sp>
        <p:nvSpPr>
          <p:cNvPr id="6" name="Text Placeholder 5"/>
          <p:cNvSpPr>
            <a:spLocks noGrp="1"/>
          </p:cNvSpPr>
          <p:nvPr>
            <p:ph type="body" sz="quarter" idx="10"/>
          </p:nvPr>
        </p:nvSpPr>
        <p:spPr>
          <a:xfrm>
            <a:off x="600855" y="1305645"/>
            <a:ext cx="6772734" cy="4188194"/>
          </a:xfrm>
        </p:spPr>
        <p:txBody>
          <a:bodyPr vert="horz" wrap="square" lIns="0" tIns="0" rIns="0" bIns="0" rtlCol="0" anchor="t">
            <a:spAutoFit/>
          </a:bodyPr>
          <a:lstStyle/>
          <a:p>
            <a:pPr marL="295970" indent="-295970">
              <a:buFont typeface="Arial" panose="020B0604020202020204" pitchFamily="34" charset="0"/>
              <a:buChar char="•"/>
            </a:pPr>
            <a:r>
              <a:rPr lang="en-US" sz="2448" dirty="0"/>
              <a:t>Each Azure region is paired with another region.</a:t>
            </a:r>
          </a:p>
          <a:p>
            <a:pPr marL="295970" indent="-295970">
              <a:buFont typeface="Arial" panose="020B0604020202020204" pitchFamily="34" charset="0"/>
              <a:buChar char="•"/>
            </a:pPr>
            <a:r>
              <a:rPr lang="en-US" sz="2448" dirty="0"/>
              <a:t>Azure prefers at least 300 miles of separation between datacenters in a regional pair.</a:t>
            </a:r>
          </a:p>
          <a:p>
            <a:pPr marL="295970" indent="-295970">
              <a:buFont typeface="Arial" panose="020B0604020202020204" pitchFamily="34" charset="0"/>
              <a:buChar char="•"/>
            </a:pPr>
            <a:r>
              <a:rPr lang="en-US" sz="2448" dirty="0"/>
              <a:t>Some services provide automatic replication to the paired region.</a:t>
            </a:r>
          </a:p>
          <a:p>
            <a:pPr marL="295970" indent="-295970">
              <a:buFont typeface="Arial" panose="020B0604020202020204" pitchFamily="34" charset="0"/>
              <a:buChar char="•"/>
            </a:pPr>
            <a:r>
              <a:rPr lang="en-US" sz="2448" dirty="0"/>
              <a:t>In an outage, recovery of one region is prioritized out of every pair.</a:t>
            </a:r>
          </a:p>
          <a:p>
            <a:pPr marL="295970" indent="-295970">
              <a:buFont typeface="Arial" panose="020B0604020202020204" pitchFamily="34" charset="0"/>
              <a:buChar char="•"/>
            </a:pPr>
            <a:r>
              <a:rPr lang="en-US" sz="2448" dirty="0"/>
              <a:t>Azure system updates are rolled out to paired regions sequentially (not at the same time).</a:t>
            </a:r>
          </a:p>
          <a:p>
            <a:pPr marL="295970" indent="-295970">
              <a:buFont typeface="Arial" panose="020B0604020202020204" pitchFamily="34" charset="0"/>
              <a:buChar char="•"/>
            </a:pPr>
            <a:r>
              <a:rPr lang="en-US" sz="2448" dirty="0">
                <a:latin typeface="Segoe UI Semilight"/>
                <a:cs typeface="Segoe UI Semilight"/>
              </a:rPr>
              <a:t>Paired regions are members of the same geography – except Brazil.</a:t>
            </a:r>
          </a:p>
        </p:txBody>
      </p:sp>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9535772" y="3226697"/>
            <a:ext cx="786360" cy="456161"/>
          </a:xfrm>
          <a:prstGeom prst="leftRightArrow">
            <a:avLst>
              <a:gd name="adj1" fmla="val 50001"/>
              <a:gd name="adj2"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extLst>
              <p:ext uri="{D42A27DB-BD31-4B8C-83A1-F6EECF244321}">
                <p14:modId xmlns:p14="http://schemas.microsoft.com/office/powerpoint/2010/main" val="2292719736"/>
              </p:ext>
            </p:extLst>
          </p:nvPr>
        </p:nvGraphicFramePr>
        <p:xfrm>
          <a:off x="10410733" y="1190932"/>
          <a:ext cx="1811914" cy="5186408"/>
        </p:xfrm>
        <a:graphic>
          <a:graphicData uri="http://schemas.openxmlformats.org/drawingml/2006/table">
            <a:tbl>
              <a:tblPr firstRow="1">
                <a:tableStyleId>{7E9639D4-E3E2-4D34-9284-5A2195B3D0D7}</a:tableStyleId>
              </a:tblPr>
              <a:tblGrid>
                <a:gridCol w="1811914">
                  <a:extLst>
                    <a:ext uri="{9D8B030D-6E8A-4147-A177-3AD203B41FA5}">
                      <a16:colId xmlns:a16="http://schemas.microsoft.com/office/drawing/2014/main" val="1438438675"/>
                    </a:ext>
                  </a:extLst>
                </a:gridCol>
              </a:tblGrid>
              <a:tr h="321520">
                <a:tc>
                  <a:txBody>
                    <a:bodyPr/>
                    <a:lstStyle/>
                    <a:p>
                      <a:pPr algn="ctr" fontAlgn="base"/>
                      <a:r>
                        <a:rPr lang="en-US" sz="1600" dirty="0">
                          <a:effectLst/>
                        </a:rPr>
                        <a:t>Region</a:t>
                      </a:r>
                      <a:endParaRPr lang="en-US" sz="1600" b="1" i="0" dirty="0">
                        <a:solidFill>
                          <a:schemeClr val="bg1"/>
                        </a:solidFill>
                        <a:effectLst/>
                        <a:latin typeface="Segoe UI Semilight" panose="020B0402040204020203" pitchFamily="34" charset="0"/>
                        <a:cs typeface="Segoe UI Semilight" panose="020B0402040204020203" pitchFamily="34" charset="0"/>
                      </a:endParaRPr>
                    </a:p>
                  </a:txBody>
                  <a:tcPr marL="28200" marR="28200" marT="14100" marB="1410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5325405"/>
                  </a:ext>
                </a:extLst>
              </a:tr>
              <a:tr h="321520">
                <a:tc>
                  <a:txBody>
                    <a:bodyPr/>
                    <a:lstStyle/>
                    <a:p>
                      <a:pPr algn="ctr" fontAlgn="base"/>
                      <a:r>
                        <a:rPr lang="en-US" sz="1600" dirty="0">
                          <a:effectLst/>
                        </a:rPr>
                        <a:t>South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21520">
                <a:tc>
                  <a:txBody>
                    <a:bodyPr/>
                    <a:lstStyle/>
                    <a:p>
                      <a:pPr algn="ctr" fontAlgn="base"/>
                      <a:r>
                        <a:rPr lang="en-US" sz="1600" dirty="0">
                          <a:effectLst/>
                        </a:rPr>
                        <a:t>West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649983"/>
                  </a:ext>
                </a:extLst>
              </a:tr>
              <a:tr h="321520">
                <a:tc>
                  <a:txBody>
                    <a:bodyPr/>
                    <a:lstStyle/>
                    <a:p>
                      <a:pPr algn="ctr" fontAlgn="base"/>
                      <a:r>
                        <a:rPr lang="en-US" sz="1600" dirty="0">
                          <a:effectLst/>
                        </a:rPr>
                        <a:t>West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21520">
                <a:tc>
                  <a:txBody>
                    <a:bodyPr/>
                    <a:lstStyle/>
                    <a:p>
                      <a:pPr algn="ctr" fontAlgn="base"/>
                      <a:r>
                        <a:rPr lang="en-US" sz="1600" dirty="0">
                          <a:effectLst/>
                        </a:rPr>
                        <a:t>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662494"/>
                  </a:ext>
                </a:extLst>
              </a:tr>
              <a:tr h="321520">
                <a:tc>
                  <a:txBody>
                    <a:bodyPr/>
                    <a:lstStyle/>
                    <a:p>
                      <a:pPr algn="ctr" fontAlgn="base"/>
                      <a:r>
                        <a:rPr lang="en-US" sz="1600" dirty="0">
                          <a:effectLst/>
                        </a:rPr>
                        <a:t>Canada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21520">
                <a:tc>
                  <a:txBody>
                    <a:bodyPr/>
                    <a:lstStyle/>
                    <a:p>
                      <a:pPr algn="ctr" fontAlgn="base"/>
                      <a:r>
                        <a:rPr lang="en-US" sz="1600" dirty="0">
                          <a:effectLst/>
                        </a:rPr>
                        <a:t>West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321702"/>
                  </a:ext>
                </a:extLst>
              </a:tr>
              <a:tr h="321520">
                <a:tc>
                  <a:txBody>
                    <a:bodyPr/>
                    <a:lstStyle/>
                    <a:p>
                      <a:pPr algn="ctr" fontAlgn="base"/>
                      <a:r>
                        <a:rPr lang="en-US" sz="1600" dirty="0">
                          <a:effectLst/>
                        </a:rPr>
                        <a:t>UK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03324">
                <a:tc>
                  <a:txBody>
                    <a:bodyPr/>
                    <a:lstStyle/>
                    <a:p>
                      <a:pPr algn="ctr" fontAlgn="base"/>
                      <a:r>
                        <a:rPr lang="en-US" sz="1600" dirty="0">
                          <a:effectLst/>
                        </a:rPr>
                        <a:t>Germany Northeast​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196076"/>
                  </a:ext>
                </a:extLst>
              </a:tr>
              <a:tr h="321520">
                <a:tc>
                  <a:txBody>
                    <a:bodyPr/>
                    <a:lstStyle/>
                    <a:p>
                      <a:pPr algn="ctr" fontAlgn="base"/>
                      <a:r>
                        <a:rPr lang="en-US" sz="1600" dirty="0">
                          <a:effectLst/>
                        </a:rPr>
                        <a:t>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21520">
                <a:tc>
                  <a:txBody>
                    <a:bodyPr/>
                    <a:lstStyle/>
                    <a:p>
                      <a:pPr algn="ctr" fontAlgn="base"/>
                      <a:r>
                        <a:rPr lang="en-US" sz="1600" dirty="0">
                          <a:effectLst/>
                        </a:rPr>
                        <a:t>North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023007"/>
                  </a:ext>
                </a:extLst>
              </a:tr>
              <a:tr h="321520">
                <a:tc>
                  <a:txBody>
                    <a:bodyPr/>
                    <a:lstStyle/>
                    <a:p>
                      <a:pPr algn="ctr" fontAlgn="base"/>
                      <a:r>
                        <a:rPr lang="en-US" sz="1600" dirty="0">
                          <a:effectLst/>
                        </a:rPr>
                        <a:t>Japan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21520">
                <a:tc>
                  <a:txBody>
                    <a:bodyPr/>
                    <a:lstStyle/>
                    <a:p>
                      <a:pPr algn="ctr" fontAlgn="base"/>
                      <a:r>
                        <a:rPr lang="en-US" sz="1600" dirty="0">
                          <a:effectLst/>
                        </a:rPr>
                        <a:t>Australia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8797014"/>
                  </a:ext>
                </a:extLst>
              </a:tr>
              <a:tr h="321520">
                <a:tc>
                  <a:txBody>
                    <a:bodyPr/>
                    <a:lstStyle/>
                    <a:p>
                      <a:pPr algn="ctr" fontAlgn="base"/>
                      <a:r>
                        <a:rPr lang="en-US" sz="1600" dirty="0">
                          <a:effectLst/>
                        </a:rPr>
                        <a:t>India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03324">
                <a:tc>
                  <a:txBody>
                    <a:bodyPr/>
                    <a:lstStyle/>
                    <a:p>
                      <a:pPr algn="ctr" fontAlgn="base"/>
                      <a:r>
                        <a:rPr lang="en-US" sz="1600" dirty="0">
                          <a:effectLst/>
                        </a:rPr>
                        <a:t>South Central US ​</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8200" marR="28200" marT="14100" marB="14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6298458"/>
                  </a:ext>
                </a:extLst>
              </a:tr>
            </a:tbl>
          </a:graphicData>
        </a:graphic>
      </p:graphicFrame>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5915" y="1464073"/>
            <a:ext cx="11239464" cy="4600395"/>
          </a:xfrm>
        </p:spPr>
        <p:txBody>
          <a:bodyPr/>
          <a:lstStyle/>
          <a:p>
            <a:pPr>
              <a:lnSpc>
                <a:spcPct val="150000"/>
              </a:lnSpc>
              <a:spcBef>
                <a:spcPts val="0"/>
              </a:spcBef>
            </a:pPr>
            <a:r>
              <a:rPr lang="en-IE" sz="2800" dirty="0">
                <a:latin typeface="+mn-lt"/>
              </a:rPr>
              <a:t>A geography is a discrete market typically containing two or more regions that preserves data residency and compliance boundaries</a:t>
            </a:r>
          </a:p>
          <a:p>
            <a:pPr>
              <a:lnSpc>
                <a:spcPct val="150000"/>
              </a:lnSpc>
              <a:spcBef>
                <a:spcPts val="0"/>
              </a:spcBef>
            </a:pPr>
            <a:r>
              <a:rPr lang="en-IE" sz="2800" dirty="0">
                <a:latin typeface="+mn-lt"/>
              </a:rPr>
              <a:t>Geographies allow customers with specific data-residency and compliance needs to keep their data and applications close </a:t>
            </a:r>
          </a:p>
          <a:p>
            <a:pPr>
              <a:lnSpc>
                <a:spcPct val="150000"/>
              </a:lnSpc>
              <a:spcBef>
                <a:spcPts val="0"/>
              </a:spcBef>
            </a:pPr>
            <a:r>
              <a:rPr lang="en-IE" sz="2800" dirty="0">
                <a:latin typeface="+mn-lt"/>
              </a:rPr>
              <a:t>Geographies are broken up into Americas, Europe, Asia Pacific, Middle East, and Africa</a:t>
            </a:r>
          </a:p>
        </p:txBody>
      </p:sp>
    </p:spTree>
    <p:extLst>
      <p:ext uri="{BB962C8B-B14F-4D97-AF65-F5344CB8AC3E}">
        <p14:creationId xmlns:p14="http://schemas.microsoft.com/office/powerpoint/2010/main" val="3626730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en-US" sz="3999"/>
              <a:t>Availability Options</a:t>
            </a:r>
          </a:p>
        </p:txBody>
      </p:sp>
      <p:grpSp>
        <p:nvGrpSpPr>
          <p:cNvPr id="3" name="Group 2" descr="VM SLA 99.9%. VM SLA in an availability set 99.95%. VM SLA in an availability zone 99.99%. Added fault tolerance with regional pairs. ">
            <a:extLst>
              <a:ext uri="{FF2B5EF4-FFF2-40B4-BE49-F238E27FC236}">
                <a16:creationId xmlns:a16="http://schemas.microsoft.com/office/drawing/2014/main" id="{8E619B2C-FC0F-447A-9DB3-5CC73AA5CCF8}"/>
              </a:ext>
            </a:extLst>
          </p:cNvPr>
          <p:cNvGrpSpPr/>
          <p:nvPr/>
        </p:nvGrpSpPr>
        <p:grpSpPr>
          <a:xfrm>
            <a:off x="466417" y="1886367"/>
            <a:ext cx="11266255" cy="3789916"/>
            <a:chOff x="445690" y="2022117"/>
            <a:chExt cx="11046351" cy="3208384"/>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502175" y="4466612"/>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697575" y="4466612"/>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411683" y="4466612"/>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639154" y="4466612"/>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502174" y="4555594"/>
              <a:ext cx="2195401" cy="492599"/>
              <a:chOff x="522514" y="4739119"/>
              <a:chExt cx="2284328" cy="512552"/>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134529" cy="272642"/>
              </a:xfrm>
              <a:prstGeom prst="rect">
                <a:avLst/>
              </a:prstGeom>
            </p:spPr>
            <p:txBody>
              <a:bodyPr wrap="none">
                <a:spAutoFit/>
              </a:bodyPr>
              <a:lstStyle/>
              <a:p>
                <a:pPr defTabSz="914191">
                  <a:defRPr/>
                </a:pPr>
                <a:r>
                  <a:rPr 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SINGLE VM</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29"/>
                <a:ext cx="2284328" cy="272642"/>
              </a:xfrm>
              <a:prstGeom prst="rect">
                <a:avLst/>
              </a:prstGeom>
            </p:spPr>
            <p:txBody>
              <a:bodyPr wrap="square">
                <a:spAutoFit/>
              </a:bodyPr>
              <a:lstStyle/>
              <a:p>
                <a:pPr defTabSz="914191">
                  <a:defRPr/>
                </a:pPr>
                <a:r>
                  <a:rPr lang="en-US" sz="1372">
                    <a:gradFill>
                      <a:gsLst>
                        <a:gs pos="78761">
                          <a:srgbClr val="353535"/>
                        </a:gs>
                        <a:gs pos="0">
                          <a:srgbClr val="353535"/>
                        </a:gs>
                      </a:gsLst>
                      <a:lin ang="5400000" scaled="0"/>
                    </a:gradFill>
                    <a:latin typeface="Segoe UI Semilight"/>
                  </a:rPr>
                  <a:t>Easier lift and shift</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445690" y="2022117"/>
              <a:ext cx="2074826" cy="503852"/>
              <a:chOff x="463742" y="2103021"/>
              <a:chExt cx="2158869" cy="524261"/>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463742" y="2103021"/>
                <a:ext cx="838229" cy="2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463742" y="2361571"/>
                <a:ext cx="2158869" cy="26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 </a:t>
                </a:r>
                <a:r>
                  <a:rPr lang="en-US" altLang="en-US" sz="1176" dirty="0">
                    <a:gradFill>
                      <a:gsLst>
                        <a:gs pos="78761">
                          <a:srgbClr val="353535"/>
                        </a:gs>
                        <a:gs pos="0">
                          <a:srgbClr val="353535"/>
                        </a:gs>
                      </a:gsLst>
                      <a:lin ang="5400000" scaled="0"/>
                    </a:gradFill>
                    <a:latin typeface="Segoe UI Semilight"/>
                  </a:rPr>
                  <a:t>with Premium Storage</a:t>
                </a:r>
                <a:endParaRPr lang="en-US" altLang="en-US" sz="1372" dirty="0">
                  <a:gradFill>
                    <a:gsLst>
                      <a:gs pos="78761">
                        <a:srgbClr val="353535"/>
                      </a:gs>
                      <a:gs pos="0">
                        <a:srgbClr val="353535"/>
                      </a:gs>
                    </a:gsLst>
                    <a:lin ang="5400000" scaled="0"/>
                  </a:gradFill>
                  <a:latin typeface="Segoe UI Semilight"/>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697575" y="4555594"/>
              <a:ext cx="2195401" cy="674907"/>
              <a:chOff x="2806842" y="4739119"/>
              <a:chExt cx="2284328" cy="702245"/>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1771747" cy="272643"/>
              </a:xfrm>
              <a:prstGeom prst="rect">
                <a:avLst/>
              </a:prstGeom>
            </p:spPr>
            <p:txBody>
              <a:bodyPr wrap="none">
                <a:spAutoFit/>
              </a:bodyPr>
              <a:lstStyle/>
              <a:p>
                <a:pPr defTabSz="914191">
                  <a:defRPr/>
                </a:pPr>
                <a:r>
                  <a:rPr 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462334"/>
              </a:xfrm>
              <a:prstGeom prst="rect">
                <a:avLst/>
              </a:prstGeom>
            </p:spPr>
            <p:txBody>
              <a:bodyPr wrap="square">
                <a:spAutoFit/>
              </a:bodyPr>
              <a:lstStyle/>
              <a:p>
                <a:pPr defTabSz="914191">
                  <a:defRPr/>
                </a:pPr>
                <a:r>
                  <a:rPr lang="en-US" sz="1372">
                    <a:gradFill>
                      <a:gsLst>
                        <a:gs pos="78761">
                          <a:srgbClr val="353535"/>
                        </a:gs>
                        <a:gs pos="0">
                          <a:srgbClr val="353535"/>
                        </a:gs>
                      </a:gsLst>
                      <a:lin ang="5400000" scaled="0"/>
                    </a:gradFill>
                    <a:latin typeface="Segoe UI Semilight"/>
                  </a:rPr>
                  <a:t>Protecting against failures within datacenters</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411683" y="4555594"/>
              <a:ext cx="2195401" cy="674907"/>
              <a:chOff x="5630888" y="4739119"/>
              <a:chExt cx="2284328" cy="702245"/>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1954352" cy="272643"/>
              </a:xfrm>
              <a:prstGeom prst="rect">
                <a:avLst/>
              </a:prstGeom>
            </p:spPr>
            <p:txBody>
              <a:bodyPr wrap="none">
                <a:spAutoFit/>
              </a:bodyPr>
              <a:lstStyle/>
              <a:p>
                <a:pPr defTabSz="914191">
                  <a:defRPr/>
                </a:pPr>
                <a:r>
                  <a:rPr 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284328" cy="462334"/>
              </a:xfrm>
              <a:prstGeom prst="rect">
                <a:avLst/>
              </a:prstGeom>
            </p:spPr>
            <p:txBody>
              <a:bodyPr wrap="square">
                <a:spAutoFit/>
              </a:bodyPr>
              <a:lstStyle/>
              <a:p>
                <a:pPr defTabSz="914191">
                  <a:defRPr/>
                </a:pPr>
                <a:r>
                  <a:rPr lang="en-US" sz="1372">
                    <a:gradFill>
                      <a:gsLst>
                        <a:gs pos="78761">
                          <a:srgbClr val="353535"/>
                        </a:gs>
                        <a:gs pos="0">
                          <a:srgbClr val="353535"/>
                        </a:gs>
                      </a:gsLst>
                      <a:lin ang="5400000" scaled="0"/>
                    </a:gradFill>
                    <a:latin typeface="Segoe UI Semilight"/>
                  </a:rPr>
                  <a:t>Protection from entire datacenter failures</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639154" y="4555599"/>
              <a:ext cx="2195401" cy="666234"/>
              <a:chOff x="8989092" y="4739119"/>
              <a:chExt cx="2284328" cy="693220"/>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1395460" cy="272643"/>
              </a:xfrm>
              <a:prstGeom prst="rect">
                <a:avLst/>
              </a:prstGeom>
            </p:spPr>
            <p:txBody>
              <a:bodyPr wrap="none">
                <a:spAutoFit/>
              </a:bodyPr>
              <a:lstStyle/>
              <a:p>
                <a:pPr defTabSz="914191">
                  <a:defRPr/>
                </a:pPr>
                <a:r>
                  <a:rPr 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2" y="4979030"/>
                <a:ext cx="2284328" cy="453309"/>
              </a:xfrm>
              <a:prstGeom prst="rect">
                <a:avLst/>
              </a:prstGeom>
            </p:spPr>
            <p:txBody>
              <a:bodyPr wrap="square">
                <a:spAutoFit/>
              </a:bodyPr>
              <a:lstStyle/>
              <a:p>
                <a:pPr defTabSz="914191">
                  <a:defRPr/>
                </a:pPr>
                <a:r>
                  <a:rPr lang="en-US" sz="1372" dirty="0">
                    <a:gradFill>
                      <a:gsLst>
                        <a:gs pos="78761">
                          <a:srgbClr val="353535"/>
                        </a:gs>
                        <a:gs pos="0">
                          <a:srgbClr val="353535"/>
                        </a:gs>
                      </a:gsLst>
                      <a:lin ang="5400000" scaled="0"/>
                    </a:gradFill>
                    <a:latin typeface="Segoe UI Semilight"/>
                  </a:rPr>
                  <a:t>Regional protection within Data Residency Boundaries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02175" y="2654430"/>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697575" y="2654430"/>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411683" y="2654430"/>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639154" y="2654430"/>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97576" y="2026210"/>
              <a:ext cx="805597" cy="495141"/>
              <a:chOff x="2806842" y="2107278"/>
              <a:chExt cx="838229" cy="515197"/>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838229" cy="2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2"/>
                <a:ext cx="818481" cy="2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99.95% </a:t>
                </a:r>
                <a:endParaRPr lang="en-US" altLang="en-US" sz="1372">
                  <a:gradFill>
                    <a:gsLst>
                      <a:gs pos="78761">
                        <a:srgbClr val="353535"/>
                      </a:gs>
                      <a:gs pos="0">
                        <a:srgbClr val="353535"/>
                      </a:gs>
                    </a:gsLst>
                    <a:lin ang="5400000" scaled="0"/>
                  </a:gradFill>
                  <a:latin typeface="Segoe UI Semilight"/>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11685" y="2022120"/>
              <a:ext cx="805597" cy="499231"/>
              <a:chOff x="5630888" y="2103022"/>
              <a:chExt cx="838229" cy="519453"/>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838229" cy="2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818481" cy="2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99.99% </a:t>
                </a:r>
                <a:endParaRPr lang="en-US" altLang="en-US" sz="1372">
                  <a:gradFill>
                    <a:gsLst>
                      <a:gs pos="78761">
                        <a:srgbClr val="353535"/>
                      </a:gs>
                      <a:gs pos="0">
                        <a:srgbClr val="353535"/>
                      </a:gs>
                    </a:gsLst>
                    <a:lin ang="5400000" scaled="0"/>
                  </a:gradFill>
                  <a:latin typeface="Segoe UI Semilight"/>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635699" y="2022118"/>
              <a:ext cx="2743473" cy="44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91" eaLnBrk="1" hangingPunct="1">
                <a:defRPr/>
              </a:pPr>
              <a:r>
                <a:rPr lang="en-US" altLang="en-US" sz="1372">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245685" y="3325304"/>
              <a:ext cx="587808" cy="47043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gradFill>
                <a:latin typeface="Segoe UI Semilight"/>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236011"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890186"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28927" y="3134007"/>
              <a:ext cx="1300975" cy="454715"/>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12894"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475067"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837239"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199411"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375657"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353535"/>
                </a:solidFill>
                <a:latin typeface="Segoe UI Semilight"/>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211696"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353535"/>
                </a:solidFill>
                <a:latin typeface="Segoe UI Semilight"/>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9843764" y="3612119"/>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1">
                <a:defRPr/>
              </a:pPr>
              <a:endParaRPr lang="en-US" sz="1764">
                <a:solidFill>
                  <a:srgbClr val="FFFFFF"/>
                </a:solidFill>
                <a:latin typeface="Segoe UI Semilight"/>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752020" y="2951707"/>
              <a:ext cx="2627152" cy="1235469"/>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039793" y="3021737"/>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62" fontAlgn="base">
                <a:lnSpc>
                  <a:spcPct val="90000"/>
                </a:lnSpc>
                <a:spcBef>
                  <a:spcPct val="0"/>
                </a:spcBef>
                <a:spcAft>
                  <a:spcPct val="0"/>
                </a:spcAft>
                <a:defRPr/>
              </a:pPr>
              <a:r>
                <a:rPr lang="en-US" sz="1176" kern="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203754" y="3010633"/>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62" fontAlgn="base">
                <a:lnSpc>
                  <a:spcPct val="90000"/>
                </a:lnSpc>
                <a:spcBef>
                  <a:spcPct val="0"/>
                </a:spcBef>
                <a:spcAft>
                  <a:spcPct val="0"/>
                </a:spcAft>
                <a:defRPr/>
              </a:pPr>
              <a:r>
                <a:rPr lang="en-US" sz="1176" kern="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574619" y="2951707"/>
              <a:ext cx="1984311" cy="1235469"/>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353535"/>
                </a:solidFill>
                <a:latin typeface="Segoe UI Semilight"/>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506332" y="33692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699096" y="32976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699096" y="36064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185475" y="3178681"/>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378239" y="3107161"/>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378239" y="3415894"/>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6936790" y="33515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129553" y="32799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129553" y="35887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764">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242489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Availability sets</a:t>
            </a:r>
          </a:p>
        </p:txBody>
      </p:sp>
      <p:sp>
        <p:nvSpPr>
          <p:cNvPr id="6" name="Text Placeholder 5"/>
          <p:cNvSpPr>
            <a:spLocks noGrp="1"/>
          </p:cNvSpPr>
          <p:nvPr>
            <p:ph type="body" sz="quarter" idx="10"/>
          </p:nvPr>
        </p:nvSpPr>
        <p:spPr>
          <a:xfrm>
            <a:off x="595459" y="1339750"/>
            <a:ext cx="11179540" cy="1181862"/>
          </a:xfrm>
        </p:spPr>
        <p:txBody>
          <a:bodyPr/>
          <a:lstStyle/>
          <a:p>
            <a:r>
              <a:rPr lang="en-US" noProof="0"/>
              <a:t>Keep applications online during maintenance or hardware failure.</a:t>
            </a:r>
          </a:p>
        </p:txBody>
      </p:sp>
      <p:pic>
        <p:nvPicPr>
          <p:cNvPr id="4" name="Picture 3" descr="Diagram of three fault domains, FD0, FD1 and FD1. FD0 contains one UD 0 and FD1 contains two update domains, UD1 and UD2.">
            <a:extLst>
              <a:ext uri="{FF2B5EF4-FFF2-40B4-BE49-F238E27FC236}">
                <a16:creationId xmlns:a16="http://schemas.microsoft.com/office/drawing/2014/main" id="{C00AA775-A8E8-45DA-A415-8DCE1E29F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272" y="2350947"/>
            <a:ext cx="4761232" cy="2619524"/>
          </a:xfrm>
          <a:prstGeom prst="rect">
            <a:avLst/>
          </a:prstGeom>
        </p:spPr>
      </p:pic>
      <p:sp>
        <p:nvSpPr>
          <p:cNvPr id="5" name="Text Placeholder 5"/>
          <p:cNvSpPr txBox="1">
            <a:spLocks/>
          </p:cNvSpPr>
          <p:nvPr/>
        </p:nvSpPr>
        <p:spPr>
          <a:xfrm>
            <a:off x="595459" y="2663283"/>
            <a:ext cx="6489537" cy="34449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862" indent="-174862">
              <a:buFont typeface="Arial" panose="020B0604020202020204" pitchFamily="34" charset="0"/>
              <a:buChar char="•"/>
            </a:pPr>
            <a:endParaRPr lang="en-US" sz="816" dirty="0"/>
          </a:p>
          <a:p>
            <a:pPr marL="466298" indent="-466298">
              <a:buFont typeface="Arial" panose="020B0604020202020204" pitchFamily="34" charset="0"/>
              <a:buChar char="•"/>
            </a:pPr>
            <a:r>
              <a:rPr lang="en-US" sz="2856" b="1" dirty="0"/>
              <a:t>Update domains (UD)</a:t>
            </a:r>
            <a:r>
              <a:rPr lang="en-US" sz="2856" dirty="0"/>
              <a:t>: Scheduled maintenance, performance or security updates are sequenced through update domains.</a:t>
            </a:r>
          </a:p>
          <a:p>
            <a:pPr marL="466298" indent="-466298">
              <a:buFont typeface="Arial" panose="020B0604020202020204" pitchFamily="34" charset="0"/>
              <a:buChar char="•"/>
            </a:pPr>
            <a:r>
              <a:rPr lang="en-US" sz="2856" b="1" dirty="0"/>
              <a:t>Fault domains (FD)</a:t>
            </a:r>
            <a:r>
              <a:rPr lang="en-US" sz="2856" dirty="0"/>
              <a:t>: Provide a physical separation of workloads across different hardware in a datacenter.</a:t>
            </a:r>
            <a:endParaRPr lang="en-US" sz="2856" b="1" dirty="0"/>
          </a:p>
        </p:txBody>
      </p:sp>
    </p:spTree>
    <p:extLst>
      <p:ext uri="{BB962C8B-B14F-4D97-AF65-F5344CB8AC3E}">
        <p14:creationId xmlns:p14="http://schemas.microsoft.com/office/powerpoint/2010/main" val="305640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Availability zones</a:t>
            </a:r>
          </a:p>
        </p:txBody>
      </p:sp>
      <p:sp>
        <p:nvSpPr>
          <p:cNvPr id="6" name="Text Placeholder 5"/>
          <p:cNvSpPr>
            <a:spLocks noGrp="1"/>
          </p:cNvSpPr>
          <p:nvPr>
            <p:ph type="body" sz="quarter" idx="10"/>
          </p:nvPr>
        </p:nvSpPr>
        <p:spPr>
          <a:xfrm>
            <a:off x="596711" y="1464073"/>
            <a:ext cx="6071251" cy="6075509"/>
          </a:xfrm>
        </p:spPr>
        <p:txBody>
          <a:bodyPr/>
          <a:lstStyle/>
          <a:p>
            <a:r>
              <a:rPr lang="en-IE" sz="3200" dirty="0"/>
              <a:t>Physically separate locations within an Azure region.</a:t>
            </a:r>
          </a:p>
          <a:p>
            <a:r>
              <a:rPr lang="en-IE" sz="3200" dirty="0"/>
              <a:t>Takes availability sets to the next level</a:t>
            </a:r>
          </a:p>
          <a:p>
            <a:r>
              <a:rPr lang="en-IE" sz="3200" dirty="0"/>
              <a:t>Includes one or more datacenters, equipped with independent power, cooling, and networking. </a:t>
            </a:r>
          </a:p>
          <a:p>
            <a:r>
              <a:rPr lang="en-IE" sz="3200" dirty="0"/>
              <a:t>Acts as an isolation boundary.</a:t>
            </a:r>
          </a:p>
          <a:p>
            <a:r>
              <a:rPr lang="en-IE" sz="3200" dirty="0"/>
              <a:t>If one availability zone goes down, the other continues working.</a:t>
            </a:r>
            <a:endParaRPr lang="en-IE" sz="3200" b="1" dirty="0"/>
          </a:p>
        </p:txBody>
      </p:sp>
      <p:grpSp>
        <p:nvGrpSpPr>
          <p:cNvPr id="5" name="Group 4"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3AEDB905-FC8D-448D-AC0A-15F4C45D8B15}"/>
              </a:ext>
            </a:extLst>
          </p:cNvPr>
          <p:cNvGrpSpPr/>
          <p:nvPr/>
        </p:nvGrpSpPr>
        <p:grpSpPr>
          <a:xfrm>
            <a:off x="6823396" y="1299745"/>
            <a:ext cx="5155879" cy="4721914"/>
            <a:chOff x="6818439" y="1571306"/>
            <a:chExt cx="4785298" cy="4248581"/>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 of three fault domains, FD0, FD1 and FD1. FD0 contains one UD 0 and FD1 contains two update domains, UD1 and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 of three fault domains, FD0, FD1 and FD1. FD0 contains one UD 0 and FD1 contains two update domains, UD1 and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 of three fault domains, FD0, FD1 and FD1. FD0 contains one UD 0 and FD1 contains two update domains, UD1 and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 of three fault domains, FD0, FD1 and FD1. FD0 contains one UD 0 and FD1 contains two update domains, UD1 and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 of three fault domains, FD0, FD1 and FD1. FD0 contains one UD 0 and FD1 contains two update domains, UD1 and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 of three fault domains, FD0, FD1 and FD1. FD0 contains one UD 0 and FD1 contains two update domains, UD1 and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6926019" y="2138699"/>
              <a:ext cx="2029915" cy="380553"/>
            </a:xfrm>
            <a:prstGeom prst="rect">
              <a:avLst/>
            </a:prstGeom>
          </p:spPr>
          <p:txBody>
            <a:bodyPr wrap="none">
              <a:spAutoFit/>
            </a:bodyPr>
            <a:lstStyle/>
            <a:p>
              <a:r>
                <a:rPr lang="en-IE" sz="1873"/>
                <a:t>Availability Zone 1</a:t>
              </a:r>
              <a:endParaRPr lang="en-US" sz="1873"/>
            </a:p>
          </p:txBody>
        </p:sp>
        <p:sp>
          <p:nvSpPr>
            <p:cNvPr id="11" name="Rectangle 10">
              <a:extLst>
                <a:ext uri="{FF2B5EF4-FFF2-40B4-BE49-F238E27FC236}">
                  <a16:creationId xmlns:a16="http://schemas.microsoft.com/office/drawing/2014/main" id="{A118B9BF-950B-4A33-B5EC-A51AF5CD77DB}"/>
                </a:ext>
              </a:extLst>
            </p:cNvPr>
            <p:cNvSpPr/>
            <p:nvPr/>
          </p:nvSpPr>
          <p:spPr>
            <a:xfrm>
              <a:off x="8288645" y="5360218"/>
              <a:ext cx="2066784" cy="380553"/>
            </a:xfrm>
            <a:prstGeom prst="rect">
              <a:avLst/>
            </a:prstGeom>
          </p:spPr>
          <p:txBody>
            <a:bodyPr wrap="none">
              <a:spAutoFit/>
            </a:bodyPr>
            <a:lstStyle/>
            <a:p>
              <a:r>
                <a:rPr lang="en-IE" sz="1873" dirty="0"/>
                <a:t>Availability Zone 3</a:t>
              </a:r>
              <a:endParaRPr lang="en-US" sz="1873" dirty="0"/>
            </a:p>
          </p:txBody>
        </p:sp>
        <p:sp>
          <p:nvSpPr>
            <p:cNvPr id="12" name="Rectangle 11">
              <a:extLst>
                <a:ext uri="{FF2B5EF4-FFF2-40B4-BE49-F238E27FC236}">
                  <a16:creationId xmlns:a16="http://schemas.microsoft.com/office/drawing/2014/main" id="{DED9248F-ADD8-4814-8471-968A3DC3042E}"/>
                </a:ext>
              </a:extLst>
            </p:cNvPr>
            <p:cNvSpPr/>
            <p:nvPr/>
          </p:nvSpPr>
          <p:spPr>
            <a:xfrm>
              <a:off x="9426309" y="2104282"/>
              <a:ext cx="2066784" cy="380553"/>
            </a:xfrm>
            <a:prstGeom prst="rect">
              <a:avLst/>
            </a:prstGeom>
          </p:spPr>
          <p:txBody>
            <a:bodyPr wrap="none">
              <a:spAutoFit/>
            </a:bodyPr>
            <a:lstStyle/>
            <a:p>
              <a:r>
                <a:rPr lang="en-IE" sz="1873"/>
                <a:t>Availability Zone 2</a:t>
              </a:r>
              <a:endParaRPr lang="en-US" sz="1873"/>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330344" y="1571306"/>
              <a:ext cx="1688732" cy="406265"/>
            </a:xfrm>
            <a:prstGeom prst="rect">
              <a:avLst/>
            </a:prstGeom>
            <a:solidFill>
              <a:schemeClr val="bg1"/>
            </a:solidFill>
          </p:spPr>
          <p:txBody>
            <a:bodyPr wrap="none">
              <a:spAutoFit/>
            </a:bodyPr>
            <a:lstStyle/>
            <a:p>
              <a:r>
                <a:rPr lang="en-IE" sz="2040"/>
                <a:t>Azure Region</a:t>
              </a:r>
              <a:endParaRPr lang="en-US" sz="2040"/>
            </a:p>
          </p:txBody>
        </p:sp>
      </p:gr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Availability sets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930139"/>
          </a:xfrm>
        </p:spPr>
        <p:txBody>
          <a:bodyPr>
            <a:normAutofit fontScale="55000" lnSpcReduction="20000"/>
          </a:bodyPr>
          <a:lstStyle/>
          <a:p>
            <a:pPr>
              <a:lnSpc>
                <a:spcPct val="170000"/>
              </a:lnSpc>
              <a:spcBef>
                <a:spcPts val="0"/>
              </a:spcBef>
            </a:pPr>
            <a:r>
              <a:rPr lang="en-IE" sz="3060" dirty="0"/>
              <a:t>Availability sets are a way to help ensure applications remain online if a high-impact maintenance event is required, or a hardware failure occurs</a:t>
            </a:r>
          </a:p>
          <a:p>
            <a:pPr>
              <a:lnSpc>
                <a:spcPct val="170000"/>
              </a:lnSpc>
              <a:spcBef>
                <a:spcPts val="0"/>
              </a:spcBef>
            </a:pPr>
            <a:r>
              <a:rPr lang="en-IE" sz="3060" dirty="0"/>
              <a:t>Availability sets are made up of update domains and fault domains:</a:t>
            </a:r>
          </a:p>
          <a:p>
            <a:pPr lvl="1">
              <a:lnSpc>
                <a:spcPct val="170000"/>
              </a:lnSpc>
              <a:spcBef>
                <a:spcPts val="0"/>
              </a:spcBef>
            </a:pPr>
            <a:r>
              <a:rPr lang="en-IE" sz="2652" dirty="0"/>
              <a:t>Update domains. When a maintenance event occurs (such as a performance update or critical security patch applied), the update is sequenced through update domains.</a:t>
            </a:r>
          </a:p>
          <a:p>
            <a:pPr lvl="1">
              <a:lnSpc>
                <a:spcPct val="170000"/>
              </a:lnSpc>
              <a:spcBef>
                <a:spcPts val="0"/>
              </a:spcBef>
            </a:pPr>
            <a:r>
              <a:rPr lang="en-IE" sz="2652" dirty="0"/>
              <a:t>Fault domains. Fault domains provide for the physical separation of a workload across different hardware in the datacenter.</a:t>
            </a:r>
            <a:endParaRPr lang="en-IE" sz="2652" b="1" dirty="0"/>
          </a:p>
        </p:txBody>
      </p:sp>
      <p:sp>
        <p:nvSpPr>
          <p:cNvPr id="4" name="Textplatzhalter 3">
            <a:extLst>
              <a:ext uri="{FF2B5EF4-FFF2-40B4-BE49-F238E27FC236}">
                <a16:creationId xmlns:a16="http://schemas.microsoft.com/office/drawing/2014/main" id="{DA03C788-E26B-4D74-8B53-706B2E785FEF}"/>
              </a:ext>
            </a:extLst>
          </p:cNvPr>
          <p:cNvSpPr>
            <a:spLocks noGrp="1"/>
          </p:cNvSpPr>
          <p:nvPr>
            <p:ph type="body" sz="quarter" idx="11"/>
          </p:nvPr>
        </p:nvSpPr>
        <p:spPr/>
        <p:txBody>
          <a:bodyPr/>
          <a:lstStyle/>
          <a:p>
            <a:endParaRPr lang="de-DE"/>
          </a:p>
        </p:txBody>
      </p:sp>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82" y="1750549"/>
            <a:ext cx="5661757" cy="3114973"/>
          </a:xfrm>
          <a:prstGeom prst="rect">
            <a:avLst/>
          </a:prstGeom>
        </p:spPr>
      </p:pic>
    </p:spTree>
    <p:extLst>
      <p:ext uri="{BB962C8B-B14F-4D97-AF65-F5344CB8AC3E}">
        <p14:creationId xmlns:p14="http://schemas.microsoft.com/office/powerpoint/2010/main" val="23480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 groups</a:t>
            </a:r>
          </a:p>
        </p:txBody>
      </p:sp>
      <p:sp>
        <p:nvSpPr>
          <p:cNvPr id="5" name="Text Placeholder 5">
            <a:extLst>
              <a:ext uri="{FF2B5EF4-FFF2-40B4-BE49-F238E27FC236}">
                <a16:creationId xmlns:a16="http://schemas.microsoft.com/office/drawing/2014/main" id="{8FD00436-2CB6-4054-A448-6F71BA24BD54}"/>
              </a:ext>
            </a:extLst>
          </p:cNvPr>
          <p:cNvSpPr txBox="1">
            <a:spLocks/>
          </p:cNvSpPr>
          <p:nvPr/>
        </p:nvSpPr>
        <p:spPr>
          <a:xfrm>
            <a:off x="636636" y="1636203"/>
            <a:ext cx="5818936" cy="4219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3056" indent="-293056" defTabSz="951304">
              <a:buFont typeface="Arial" panose="020B0604020202020204" pitchFamily="34" charset="0"/>
              <a:buChar char="•"/>
            </a:pPr>
            <a:r>
              <a:rPr lang="en-US" sz="2856" dirty="0">
                <a:gradFill>
                  <a:gsLst>
                    <a:gs pos="1250">
                      <a:srgbClr val="1A1A1A"/>
                    </a:gs>
                    <a:gs pos="100000">
                      <a:srgbClr val="1A1A1A"/>
                    </a:gs>
                  </a:gsLst>
                  <a:lin ang="5400000" scaled="0"/>
                </a:gradFill>
              </a:rPr>
              <a:t>Containers for multiple resources that share the same life cycle. </a:t>
            </a:r>
          </a:p>
          <a:p>
            <a:pPr marL="293056" indent="-293056" defTabSz="951304">
              <a:buFont typeface="Arial" panose="020B0604020202020204" pitchFamily="34" charset="0"/>
              <a:buChar char="•"/>
            </a:pPr>
            <a:r>
              <a:rPr lang="en-US" sz="2856" dirty="0">
                <a:gradFill>
                  <a:gsLst>
                    <a:gs pos="1250">
                      <a:srgbClr val="1A1A1A"/>
                    </a:gs>
                    <a:gs pos="100000">
                      <a:srgbClr val="1A1A1A"/>
                    </a:gs>
                  </a:gsLst>
                  <a:lin ang="5400000" scaled="0"/>
                </a:gradFill>
              </a:rPr>
              <a:t>Aggregates resources into a single manageable unit.</a:t>
            </a:r>
          </a:p>
          <a:p>
            <a:pPr marL="293056" indent="-293056" defTabSz="951304">
              <a:buFont typeface="Arial" panose="020B0604020202020204" pitchFamily="34" charset="0"/>
              <a:buChar char="•"/>
            </a:pPr>
            <a:r>
              <a:rPr lang="en-US" sz="2856" dirty="0">
                <a:gradFill>
                  <a:gsLst>
                    <a:gs pos="1250">
                      <a:srgbClr val="1A1A1A"/>
                    </a:gs>
                    <a:gs pos="100000">
                      <a:srgbClr val="1A1A1A"/>
                    </a:gs>
                  </a:gsLst>
                  <a:lin ang="5400000" scaled="0"/>
                </a:gradFill>
              </a:rPr>
              <a:t>Every Azure resource must exist in one (and only one) resource group.</a:t>
            </a:r>
          </a:p>
          <a:p>
            <a:pPr marL="293056" indent="-293056" defTabSz="951304">
              <a:buFont typeface="Arial" panose="020B0604020202020204" pitchFamily="34" charset="0"/>
              <a:buChar char="•"/>
            </a:pPr>
            <a:r>
              <a:rPr lang="en-US" sz="2856" dirty="0">
                <a:gradFill>
                  <a:gsLst>
                    <a:gs pos="1250">
                      <a:srgbClr val="1A1A1A"/>
                    </a:gs>
                    <a:gs pos="100000">
                      <a:srgbClr val="1A1A1A"/>
                    </a:gs>
                  </a:gsLst>
                  <a:lin ang="5400000" scaled="0"/>
                </a:gradFill>
              </a:rPr>
              <a:t>Secure at the resource group </a:t>
            </a:r>
            <a:br>
              <a:rPr lang="en-US" sz="2856" dirty="0">
                <a:gradFill>
                  <a:gsLst>
                    <a:gs pos="1250">
                      <a:srgbClr val="1A1A1A"/>
                    </a:gs>
                    <a:gs pos="100000">
                      <a:srgbClr val="1A1A1A"/>
                    </a:gs>
                  </a:gsLst>
                  <a:lin ang="5400000" scaled="0"/>
                </a:gradFill>
              </a:rPr>
            </a:br>
            <a:r>
              <a:rPr lang="en-US" sz="2856" dirty="0">
                <a:gradFill>
                  <a:gsLst>
                    <a:gs pos="1250">
                      <a:srgbClr val="1A1A1A"/>
                    </a:gs>
                    <a:gs pos="100000">
                      <a:srgbClr val="1A1A1A"/>
                    </a:gs>
                  </a:gsLst>
                  <a:lin ang="5400000" scaled="0"/>
                </a:gradFill>
              </a:rPr>
              <a:t>(or resource) level - using role-based access control (RBAC).</a:t>
            </a:r>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639545" y="3141006"/>
            <a:ext cx="5340740" cy="460522"/>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32597">
                <a:defRPr/>
              </a:pPr>
              <a:endParaRPr lang="en-US" sz="1873" kern="0">
                <a:solidFill>
                  <a:srgbClr val="505050"/>
                </a:solidFill>
                <a:latin typeface="Segoe UI"/>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5117" tIns="47558" rIns="95117" bIns="47558" numCol="1" anchor="t" anchorCtr="0" compatLnSpc="1">
              <a:prstTxWarp prst="textNoShape">
                <a:avLst/>
              </a:prstTxWarp>
            </a:bodyPr>
            <a:lstStyle/>
            <a:p>
              <a:pPr algn="ctr" defTabSz="932597">
                <a:defRPr/>
              </a:pPr>
              <a:r>
                <a:rPr lang="en-US" sz="1873" kern="0">
                  <a:solidFill>
                    <a:srgbClr val="FFFFFF"/>
                  </a:solidFill>
                  <a:latin typeface="Segoe UI"/>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6639545" y="1353271"/>
            <a:ext cx="5340740" cy="1708470"/>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97">
                <a:lnSpc>
                  <a:spcPct val="90000"/>
                </a:lnSpc>
                <a:spcAft>
                  <a:spcPts val="612"/>
                </a:spcAft>
                <a:defRPr/>
              </a:pPr>
              <a:endParaRPr lang="en-US" sz="1632">
                <a:gradFill>
                  <a:gsLst>
                    <a:gs pos="2917">
                      <a:srgbClr val="FFFFFF"/>
                    </a:gs>
                    <a:gs pos="30000">
                      <a:srgbClr val="FFFFFF"/>
                    </a:gs>
                  </a:gsLst>
                  <a:lin ang="5400000" scaled="0"/>
                </a:gradFill>
                <a:latin typeface="Segoe UI"/>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3" cy="219658"/>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3" cy="219658"/>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90230"/>
            </a:xfrm>
            <a:prstGeom prst="rect">
              <a:avLst/>
            </a:prstGeom>
          </p:spPr>
          <p:txBody>
            <a:bodyPr vert="horz" wrap="square" lIns="150538" tIns="91792" rIns="150538" bIns="91792"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buNone/>
                <a:defRPr/>
              </a:pPr>
              <a:r>
                <a:rPr lang="en-US" sz="1836" dirty="0">
                  <a:solidFill>
                    <a:srgbClr val="505050"/>
                  </a:solidFill>
                  <a:latin typeface="Segoe UI"/>
                </a:rPr>
                <a:t>Resource groups </a:t>
              </a:r>
              <a:br>
                <a:rPr lang="en-US" sz="1836" dirty="0">
                  <a:solidFill>
                    <a:srgbClr val="505050"/>
                  </a:solidFill>
                  <a:latin typeface="Segoe UI"/>
                </a:rPr>
              </a:br>
              <a:r>
                <a:rPr lang="en-US" sz="1836" dirty="0">
                  <a:solidFill>
                    <a:srgbClr val="505050"/>
                  </a:solidFill>
                  <a:latin typeface="Segoe UI"/>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6639545" y="3663483"/>
            <a:ext cx="5340740" cy="2149572"/>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428" b="1" kern="0">
                  <a:solidFill>
                    <a:srgbClr val="505050"/>
                  </a:solidFill>
                  <a:latin typeface="Segoe UI"/>
                  <a:ea typeface="Segoe UI" pitchFamily="34" charset="0"/>
                  <a:cs typeface="Segoe UI" pitchFamily="34" charset="0"/>
                </a:rPr>
                <a:t>Storage</a:t>
              </a:r>
              <a:r>
                <a:rPr lang="en-US" sz="1428" kern="0">
                  <a:solidFill>
                    <a:srgbClr val="505050"/>
                  </a:solidFill>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428" b="1" kern="0" dirty="0">
                  <a:solidFill>
                    <a:srgbClr val="505050"/>
                  </a:solidFill>
                  <a:latin typeface="Segoe UI"/>
                  <a:ea typeface="Segoe UI" pitchFamily="34" charset="0"/>
                  <a:cs typeface="Segoe UI" pitchFamily="34" charset="0"/>
                </a:rPr>
                <a:t>Virtual machine </a:t>
              </a:r>
              <a:r>
                <a:rPr lang="en-US" sz="1428" kern="0" dirty="0">
                  <a:solidFill>
                    <a:srgbClr val="505050"/>
                  </a:solidFill>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428" b="1" kern="0">
                  <a:solidFill>
                    <a:srgbClr val="505050"/>
                  </a:solidFill>
                  <a:latin typeface="Segoe UI"/>
                  <a:ea typeface="Segoe UI" pitchFamily="34" charset="0"/>
                  <a:cs typeface="Segoe UI" pitchFamily="34" charset="0"/>
                </a:rPr>
                <a:t>Web and DB </a:t>
              </a:r>
              <a:r>
                <a:rPr lang="en-US" sz="1428" kern="0">
                  <a:solidFill>
                    <a:srgbClr val="505050"/>
                  </a:solidFill>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505050"/>
                </a:solidFill>
                <a:latin typeface="Segoe UI"/>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p>
        </p:txBody>
      </p:sp>
      <p:sp>
        <p:nvSpPr>
          <p:cNvPr id="6" name="Text Placeholder 5"/>
          <p:cNvSpPr>
            <a:spLocks noGrp="1"/>
          </p:cNvSpPr>
          <p:nvPr>
            <p:ph type="body" sz="quarter" idx="10"/>
          </p:nvPr>
        </p:nvSpPr>
        <p:spPr>
          <a:xfrm>
            <a:off x="598945" y="1462925"/>
            <a:ext cx="6396461" cy="4746428"/>
          </a:xfrm>
        </p:spPr>
        <p:txBody>
          <a:bodyPr/>
          <a:lstStyle/>
          <a:p>
            <a:pPr marL="466298" indent="-466298">
              <a:buFont typeface="Arial" panose="020B0604020202020204" pitchFamily="34" charset="0"/>
              <a:buChar char="•"/>
            </a:pPr>
            <a:r>
              <a:rPr lang="en-US" dirty="0"/>
              <a:t>Provide a management layer that enables you to create, update, and delete resources in your Azure subscription.</a:t>
            </a:r>
          </a:p>
          <a:p>
            <a:pPr marL="466298" indent="-466298">
              <a:buFont typeface="Arial" panose="020B0604020202020204" pitchFamily="34" charset="0"/>
              <a:buChar char="•"/>
            </a:pPr>
            <a:r>
              <a:rPr lang="en-US" dirty="0"/>
              <a:t>Create, configure, manage and delete resources and resource groups.</a:t>
            </a:r>
          </a:p>
          <a:p>
            <a:pPr marL="466298" indent="-466298">
              <a:buFont typeface="Arial" panose="020B0604020202020204" pitchFamily="34" charset="0"/>
              <a:buChar char="•"/>
            </a:pPr>
            <a:r>
              <a:rPr lang="en-US" dirty="0"/>
              <a:t>Organize resources.</a:t>
            </a:r>
          </a:p>
          <a:p>
            <a:pPr marL="466298" indent="-466298">
              <a:buFont typeface="Arial" panose="020B0604020202020204" pitchFamily="34" charset="0"/>
              <a:buChar char="•"/>
            </a:pPr>
            <a:r>
              <a:rPr lang="en-US" dirty="0"/>
              <a:t>Control access and resources.</a:t>
            </a:r>
          </a:p>
          <a:p>
            <a:pPr marL="466298" indent="-466298">
              <a:buFont typeface="Arial" panose="020B0604020202020204" pitchFamily="34" charset="0"/>
              <a:buChar char="•"/>
            </a:pPr>
            <a:r>
              <a:rPr lang="en-US" dirty="0"/>
              <a:t>Automate using different tools and SDKs.</a:t>
            </a:r>
          </a:p>
        </p:txBody>
      </p:sp>
      <p:pic>
        <p:nvPicPr>
          <p:cNvPr id="4" name="Picture 3" descr="Graphic of various resources in azure structured in a tree format alongside blocks of text identifying each layer in the tree structure as Management groups, Subscriptions, Resource groups and resources.">
            <a:extLst>
              <a:ext uri="{FF2B5EF4-FFF2-40B4-BE49-F238E27FC236}">
                <a16:creationId xmlns:a16="http://schemas.microsoft.com/office/drawing/2014/main" id="{04964B78-EF3B-4C2A-ADEA-8CD4724B82A9}"/>
              </a:ext>
            </a:extLst>
          </p:cNvPr>
          <p:cNvPicPr/>
          <p:nvPr/>
        </p:nvPicPr>
        <p:blipFill>
          <a:blip r:embed="rId3"/>
          <a:stretch/>
        </p:blipFill>
        <p:spPr>
          <a:xfrm>
            <a:off x="6931781" y="1607862"/>
            <a:ext cx="5195933" cy="3822086"/>
          </a:xfrm>
          <a:prstGeom prst="rect">
            <a:avLst/>
          </a:prstGeom>
          <a:ln>
            <a:noFill/>
          </a:ln>
        </p:spPr>
      </p:pic>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6" name="Titel 5">
            <a:extLst>
              <a:ext uri="{FF2B5EF4-FFF2-40B4-BE49-F238E27FC236}">
                <a16:creationId xmlns:a16="http://schemas.microsoft.com/office/drawing/2014/main" id="{BFD27328-8144-4775-B307-8BC36ACF90A8}"/>
              </a:ext>
            </a:extLst>
          </p:cNvPr>
          <p:cNvSpPr>
            <a:spLocks noGrp="1"/>
          </p:cNvSpPr>
          <p:nvPr>
            <p:ph type="title"/>
          </p:nvPr>
        </p:nvSpPr>
        <p:spPr>
          <a:xfrm>
            <a:off x="274638" y="2797260"/>
            <a:ext cx="11887200" cy="932563"/>
          </a:xfrm>
          <a:noFill/>
        </p:spPr>
        <p:txBody>
          <a:bodyPr vert="horz" wrap="square" lIns="146304" tIns="91440" rIns="146304" bIns="91440" rtlCol="0" anchor="b" anchorCtr="0">
            <a:spAutoFit/>
          </a:bodyPr>
          <a:lstStyle/>
          <a:p>
            <a:r>
              <a:rPr lang="en-US" dirty="0"/>
              <a:t>Core Azure services and products</a:t>
            </a:r>
            <a:endParaRPr lang="de-DE" dirty="0"/>
          </a:p>
        </p:txBody>
      </p:sp>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p:txBody>
          <a:bodyPr/>
          <a:lstStyle/>
          <a:p>
            <a:r>
              <a:rPr lang="en-US" dirty="0"/>
              <a:t>Core Azure services</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30"/>
            <a:ext cx="5486399" cy="4762714"/>
          </a:xfrm>
        </p:spPr>
        <p:txBody>
          <a:bodyPr>
            <a:normAutofit fontScale="55000" lnSpcReduction="20000"/>
          </a:bodyPr>
          <a:lstStyle/>
          <a:p>
            <a:pPr marL="0" indent="0">
              <a:lnSpc>
                <a:spcPct val="170000"/>
              </a:lnSpc>
              <a:spcBef>
                <a:spcPts val="0"/>
              </a:spcBef>
              <a:buNone/>
            </a:pPr>
            <a:r>
              <a:rPr lang="en-IE" i="1" dirty="0"/>
              <a:t>Azure compute</a:t>
            </a:r>
            <a:r>
              <a:rPr lang="en-IE" dirty="0"/>
              <a:t> is an on-demand computing service for running cloud-based applications. It provides computing resources such as disks, processors, memory, networking and operating systems. </a:t>
            </a:r>
          </a:p>
          <a:p>
            <a:pPr marL="457200" indent="-457200">
              <a:lnSpc>
                <a:spcPct val="170000"/>
              </a:lnSpc>
              <a:spcBef>
                <a:spcPts val="0"/>
              </a:spcBef>
              <a:buFont typeface="Arial" panose="020B0604020202020204" pitchFamily="34" charset="0"/>
              <a:buChar char="•"/>
            </a:pPr>
            <a:r>
              <a:rPr lang="en-IE" sz="3200" dirty="0"/>
              <a:t>Resources are available on-demand and can typically be made available in minutes or even seconds. You pay only for the resources you use and only for as long as you're using them.</a:t>
            </a:r>
          </a:p>
          <a:p>
            <a:pPr marL="457200" indent="-457200">
              <a:lnSpc>
                <a:spcPct val="170000"/>
              </a:lnSpc>
              <a:spcBef>
                <a:spcPts val="0"/>
              </a:spcBef>
              <a:buFont typeface="Arial" panose="020B0604020202020204" pitchFamily="34" charset="0"/>
              <a:buChar char="•"/>
            </a:pPr>
            <a:r>
              <a:rPr lang="en-IE" sz="3200" dirty="0"/>
              <a:t>Two common service types for performing compute in Azure are VMs and containers.</a:t>
            </a:r>
          </a:p>
          <a:p>
            <a:pPr marL="0" indent="0">
              <a:lnSpc>
                <a:spcPct val="170000"/>
              </a:lnSpc>
              <a:spcBef>
                <a:spcPts val="0"/>
              </a:spcBef>
              <a:buNone/>
            </a:pPr>
            <a:endParaRPr lang="en-IE" dirty="0"/>
          </a:p>
        </p:txBody>
      </p:sp>
      <p:pic>
        <p:nvPicPr>
          <p:cNvPr id="8" name="Picture 7" descr="Server icon.">
            <a:extLst>
              <a:ext uri="{FF2B5EF4-FFF2-40B4-BE49-F238E27FC236}">
                <a16:creationId xmlns:a16="http://schemas.microsoft.com/office/drawing/2014/main" id="{E18D16DD-69E0-40D5-8DF4-2B2DC6BF5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987" y="2147942"/>
            <a:ext cx="1457266" cy="2698640"/>
          </a:xfrm>
          <a:prstGeom prst="rect">
            <a:avLst/>
          </a:prstGeom>
        </p:spPr>
      </p:pic>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1BECA40-1D9D-441E-AAE0-E7813417631E}"/>
              </a:ext>
            </a:extLst>
          </p:cNvPr>
          <p:cNvSpPr/>
          <p:nvPr/>
        </p:nvSpPr>
        <p:spPr bwMode="auto">
          <a:xfrm>
            <a:off x="543941"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sz="2400" i="1" dirty="0">
                <a:latin typeface="+mn-lt"/>
              </a:rPr>
              <a:t>VMs</a:t>
            </a:r>
            <a:r>
              <a:rPr lang="en-IE" sz="2400" dirty="0">
                <a:latin typeface="+mn-lt"/>
              </a:rPr>
              <a:t> are software emulations of physical computers. Examples of Azure services for virtual machines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710180"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600" b="1" dirty="0">
                <a:solidFill>
                  <a:schemeClr val="bg1"/>
                </a:solidFill>
              </a:rPr>
              <a:t>Azure VMs. </a:t>
            </a:r>
            <a:r>
              <a:rPr lang="en-IE" sz="1600" dirty="0">
                <a:solidFill>
                  <a:schemeClr val="bg1"/>
                </a:solidFill>
              </a:rPr>
              <a:t>Infrastructure as a service (IaaS) to create and use VMs in the cloud</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192816" y="8437020"/>
            <a:ext cx="9141718" cy="80152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192816" y="10612775"/>
            <a:ext cx="914171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400"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192816" y="9628136"/>
            <a:ext cx="938225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5" name="Rechteck 4">
            <a:extLst>
              <a:ext uri="{FF2B5EF4-FFF2-40B4-BE49-F238E27FC236}">
                <a16:creationId xmlns:a16="http://schemas.microsoft.com/office/drawing/2014/main" id="{04C4E3BC-36B6-48F3-9023-0323E87AFBD4}"/>
              </a:ext>
            </a:extLst>
          </p:cNvPr>
          <p:cNvSpPr/>
          <p:nvPr/>
        </p:nvSpPr>
        <p:spPr bwMode="auto">
          <a:xfrm>
            <a:off x="768574"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0" name="Picture 9">
            <a:extLst>
              <a:ext uri="{FF2B5EF4-FFF2-40B4-BE49-F238E27FC236}">
                <a16:creationId xmlns:a16="http://schemas.microsoft.com/office/drawing/2014/main" id="{8B8D092F-E303-4D04-91B0-555376F06E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92" y="2917245"/>
            <a:ext cx="772184" cy="772184"/>
          </a:xfrm>
          <a:prstGeom prst="rect">
            <a:avLst/>
          </a:prstGeom>
        </p:spPr>
      </p:pic>
      <p:sp>
        <p:nvSpPr>
          <p:cNvPr id="15" name="Rechteck 14">
            <a:extLst>
              <a:ext uri="{FF2B5EF4-FFF2-40B4-BE49-F238E27FC236}">
                <a16:creationId xmlns:a16="http://schemas.microsoft.com/office/drawing/2014/main" id="{326F1564-3D45-4DBD-B2C7-96BA5541FB76}"/>
              </a:ext>
            </a:extLst>
          </p:cNvPr>
          <p:cNvSpPr/>
          <p:nvPr/>
        </p:nvSpPr>
        <p:spPr bwMode="auto">
          <a:xfrm>
            <a:off x="3399726"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A268FEC-A653-45E8-8A2B-036F482AA018}"/>
              </a:ext>
            </a:extLst>
          </p:cNvPr>
          <p:cNvSpPr txBox="1">
            <a:spLocks/>
          </p:cNvSpPr>
          <p:nvPr/>
        </p:nvSpPr>
        <p:spPr>
          <a:xfrm>
            <a:off x="3565965"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VM scale sets. </a:t>
            </a:r>
            <a:r>
              <a:rPr lang="en-US" sz="1600" dirty="0">
                <a:solidFill>
                  <a:schemeClr val="bg1"/>
                </a:solidFill>
              </a:rPr>
              <a:t>Designed for automatic scaling of identical VMs</a:t>
            </a:r>
          </a:p>
        </p:txBody>
      </p:sp>
      <p:sp>
        <p:nvSpPr>
          <p:cNvPr id="18" name="Rechteck 17">
            <a:extLst>
              <a:ext uri="{FF2B5EF4-FFF2-40B4-BE49-F238E27FC236}">
                <a16:creationId xmlns:a16="http://schemas.microsoft.com/office/drawing/2014/main" id="{8A574276-7002-4314-BCE5-1C3415829910}"/>
              </a:ext>
            </a:extLst>
          </p:cNvPr>
          <p:cNvSpPr/>
          <p:nvPr/>
        </p:nvSpPr>
        <p:spPr bwMode="auto">
          <a:xfrm>
            <a:off x="3624359"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3" name="Grafik 12">
            <a:extLst>
              <a:ext uri="{FF2B5EF4-FFF2-40B4-BE49-F238E27FC236}">
                <a16:creationId xmlns:a16="http://schemas.microsoft.com/office/drawing/2014/main" id="{F7383366-CE36-4B50-AD4D-963459B37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22" y="2869290"/>
            <a:ext cx="868094" cy="868094"/>
          </a:xfrm>
          <a:prstGeom prst="rect">
            <a:avLst/>
          </a:prstGeom>
        </p:spPr>
      </p:pic>
      <p:sp>
        <p:nvSpPr>
          <p:cNvPr id="20" name="Rechteck 19">
            <a:extLst>
              <a:ext uri="{FF2B5EF4-FFF2-40B4-BE49-F238E27FC236}">
                <a16:creationId xmlns:a16="http://schemas.microsoft.com/office/drawing/2014/main" id="{6DE18E54-AFD3-4D8A-BAB3-AD16B55E7011}"/>
              </a:ext>
            </a:extLst>
          </p:cNvPr>
          <p:cNvSpPr/>
          <p:nvPr/>
        </p:nvSpPr>
        <p:spPr bwMode="auto">
          <a:xfrm>
            <a:off x="6272104"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3526E581-260F-4F39-BC3B-FC0CD87D21D4}"/>
              </a:ext>
            </a:extLst>
          </p:cNvPr>
          <p:cNvSpPr txBox="1">
            <a:spLocks/>
          </p:cNvSpPr>
          <p:nvPr/>
        </p:nvSpPr>
        <p:spPr>
          <a:xfrm>
            <a:off x="6438343" y="4137948"/>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App services. </a:t>
            </a:r>
            <a:r>
              <a:rPr lang="en-US" sz="1600" dirty="0">
                <a:solidFill>
                  <a:schemeClr val="bg1"/>
                </a:solidFill>
              </a:rPr>
              <a:t>platform as a service (PaaS) offering to build, deploy, and scale enterprise-grade web, mobile, and API apps </a:t>
            </a:r>
          </a:p>
        </p:txBody>
      </p:sp>
      <p:sp>
        <p:nvSpPr>
          <p:cNvPr id="22" name="Rechteck 21">
            <a:extLst>
              <a:ext uri="{FF2B5EF4-FFF2-40B4-BE49-F238E27FC236}">
                <a16:creationId xmlns:a16="http://schemas.microsoft.com/office/drawing/2014/main" id="{F806066B-41E1-4CC7-826D-9DFEEE00D718}"/>
              </a:ext>
            </a:extLst>
          </p:cNvPr>
          <p:cNvSpPr/>
          <p:nvPr/>
        </p:nvSpPr>
        <p:spPr bwMode="auto">
          <a:xfrm>
            <a:off x="6496737"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0BE69BB7-091E-45CE-9EA4-AFF9C6D7FE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83" y="2967737"/>
            <a:ext cx="704928" cy="671200"/>
          </a:xfrm>
          <a:prstGeom prst="rect">
            <a:avLst/>
          </a:prstGeom>
        </p:spPr>
      </p:pic>
      <p:sp>
        <p:nvSpPr>
          <p:cNvPr id="24" name="Rechteck 23">
            <a:extLst>
              <a:ext uri="{FF2B5EF4-FFF2-40B4-BE49-F238E27FC236}">
                <a16:creationId xmlns:a16="http://schemas.microsoft.com/office/drawing/2014/main" id="{4BCF1680-CCAD-4A6E-87CE-018BAD9D5AB7}"/>
              </a:ext>
            </a:extLst>
          </p:cNvPr>
          <p:cNvSpPr/>
          <p:nvPr/>
        </p:nvSpPr>
        <p:spPr bwMode="auto">
          <a:xfrm>
            <a:off x="9074090" y="2501462"/>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5" name="Text Placeholder 2">
            <a:extLst>
              <a:ext uri="{FF2B5EF4-FFF2-40B4-BE49-F238E27FC236}">
                <a16:creationId xmlns:a16="http://schemas.microsoft.com/office/drawing/2014/main" id="{680A75C7-DA23-41F4-8F26-700D9D6B8CD2}"/>
              </a:ext>
            </a:extLst>
          </p:cNvPr>
          <p:cNvSpPr txBox="1">
            <a:spLocks/>
          </p:cNvSpPr>
          <p:nvPr/>
        </p:nvSpPr>
        <p:spPr>
          <a:xfrm>
            <a:off x="9240329" y="4137948"/>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Functions.</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26" name="Rechteck 25">
            <a:extLst>
              <a:ext uri="{FF2B5EF4-FFF2-40B4-BE49-F238E27FC236}">
                <a16:creationId xmlns:a16="http://schemas.microsoft.com/office/drawing/2014/main" id="{450F1F2C-FF07-49E6-B1DF-41AC3438658B}"/>
              </a:ext>
            </a:extLst>
          </p:cNvPr>
          <p:cNvSpPr/>
          <p:nvPr/>
        </p:nvSpPr>
        <p:spPr bwMode="auto">
          <a:xfrm>
            <a:off x="9298723" y="2679223"/>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E4BE1C08-F7E2-4ADF-9097-709D4DF49E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0043" y="2888847"/>
            <a:ext cx="828981" cy="828981"/>
          </a:xfrm>
          <a:prstGeom prst="rect">
            <a:avLst/>
          </a:prstGeom>
        </p:spPr>
      </p:pic>
    </p:spTree>
    <p:extLst>
      <p:ext uri="{BB962C8B-B14F-4D97-AF65-F5344CB8AC3E}">
        <p14:creationId xmlns:p14="http://schemas.microsoft.com/office/powerpoint/2010/main" val="32070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B4E3F-B829-4944-994E-058B581F7720}"/>
              </a:ext>
            </a:extLst>
          </p:cNvPr>
          <p:cNvSpPr>
            <a:spLocks noGrp="1"/>
          </p:cNvSpPr>
          <p:nvPr>
            <p:ph type="title"/>
          </p:nvPr>
        </p:nvSpPr>
        <p:spPr>
          <a:xfrm>
            <a:off x="274638" y="2797260"/>
            <a:ext cx="11887200" cy="932563"/>
          </a:xfrm>
        </p:spPr>
        <p:txBody>
          <a:bodyPr/>
          <a:lstStyle/>
          <a:p>
            <a:r>
              <a:rPr lang="en-US" dirty="0">
                <a:hlinkClick r:id="rId3"/>
              </a:rPr>
              <a:t>Demo</a:t>
            </a:r>
            <a:r>
              <a:rPr lang="en-US" dirty="0"/>
              <a:t>: Create an Azure virtual machine</a:t>
            </a:r>
            <a:endParaRPr lang="de-DE" dirty="0"/>
          </a:p>
        </p:txBody>
      </p:sp>
    </p:spTree>
    <p:extLst>
      <p:ext uri="{BB962C8B-B14F-4D97-AF65-F5344CB8AC3E}">
        <p14:creationId xmlns:p14="http://schemas.microsoft.com/office/powerpoint/2010/main" val="8773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1</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11884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compute services – container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6078908" cy="4913184"/>
          </a:xfrm>
        </p:spPr>
        <p:txBody>
          <a:bodyPr>
            <a:noAutofit/>
          </a:bodyPr>
          <a:lstStyle/>
          <a:p>
            <a:pPr marL="0" indent="0">
              <a:buNone/>
            </a:pPr>
            <a:r>
              <a:rPr lang="en-IE" sz="2800" b="1" i="1" dirty="0">
                <a:latin typeface="+mn-lt"/>
              </a:rPr>
              <a:t>Containers</a:t>
            </a:r>
            <a:r>
              <a:rPr lang="en-IE" sz="2800" dirty="0">
                <a:latin typeface="+mn-lt"/>
              </a:rPr>
              <a:t> are a virtualization environment. However, unlike virtual machines, they do not include an operating system. Containers are meant to be lightweight, and are designed to be created, scaled out, and stopped dynamically. </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695766"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862005"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Container Instances. </a:t>
            </a:r>
            <a:br>
              <a:rPr lang="en-US" sz="1600" b="1" dirty="0">
                <a:solidFill>
                  <a:schemeClr val="bg1"/>
                </a:solidFill>
              </a:rPr>
            </a:br>
            <a:r>
              <a:rPr lang="en-US" sz="1600" dirty="0">
                <a:solidFill>
                  <a:schemeClr val="bg1"/>
                </a:solidFill>
              </a:rPr>
              <a:t>A PaaS offering that allows you to upload your containers, which it then will run for you</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920399"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551551" y="2463557"/>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717790" y="4100043"/>
            <a:ext cx="2130016" cy="1364304"/>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Kubernetes Service. </a:t>
            </a:r>
            <a:br>
              <a:rPr lang="en-US" sz="1600" b="1" dirty="0">
                <a:solidFill>
                  <a:schemeClr val="bg1"/>
                </a:solidFill>
              </a:rPr>
            </a:br>
            <a:r>
              <a:rPr lang="en-US" sz="1600" dirty="0">
                <a:solidFill>
                  <a:schemeClr val="bg1"/>
                </a:solidFill>
              </a:rPr>
              <a:t>A container orchestrator service for managing large numbers of containers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776184" y="2641318"/>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00" y="2756245"/>
            <a:ext cx="1643225"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052" y="2740030"/>
            <a:ext cx="1345664" cy="1000746"/>
          </a:xfrm>
          <a:prstGeom prst="rect">
            <a:avLst/>
          </a:prstGeom>
        </p:spPr>
      </p:pic>
      <p:sp>
        <p:nvSpPr>
          <p:cNvPr id="20" name="Text Placeholder 2">
            <a:extLst>
              <a:ext uri="{FF2B5EF4-FFF2-40B4-BE49-F238E27FC236}">
                <a16:creationId xmlns:a16="http://schemas.microsoft.com/office/drawing/2014/main" id="{EE792A45-3078-4625-965B-6D07624858F7}"/>
              </a:ext>
            </a:extLst>
          </p:cNvPr>
          <p:cNvSpPr txBox="1">
            <a:spLocks/>
          </p:cNvSpPr>
          <p:nvPr/>
        </p:nvSpPr>
        <p:spPr>
          <a:xfrm>
            <a:off x="6613022" y="1310497"/>
            <a:ext cx="6078908" cy="1022091"/>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2800" dirty="0">
                <a:latin typeface="+mn-lt"/>
              </a:rPr>
              <a:t>Examples of Azure services for containers include</a:t>
            </a:r>
            <a:r>
              <a:rPr lang="en-IE" sz="2800" dirty="0"/>
              <a:t>:</a:t>
            </a:r>
            <a:endParaRPr lang="en-IE" sz="2800" dirty="0">
              <a:latin typeface="+mn-lt"/>
            </a:endParaRPr>
          </a:p>
        </p:txBody>
      </p:sp>
    </p:spTree>
    <p:extLst>
      <p:ext uri="{BB962C8B-B14F-4D97-AF65-F5344CB8AC3E}">
        <p14:creationId xmlns:p14="http://schemas.microsoft.com/office/powerpoint/2010/main" val="12084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hlinkClick r:id="rId3"/>
              </a:rPr>
              <a:t>Demo</a:t>
            </a:r>
            <a:r>
              <a:rPr lang="en-US" dirty="0"/>
              <a:t>: Deploy Azure Container Instances (ACI) in Azure Portal.</a:t>
            </a:r>
          </a:p>
        </p:txBody>
      </p:sp>
    </p:spTree>
    <p:extLst>
      <p:ext uri="{BB962C8B-B14F-4D97-AF65-F5344CB8AC3E}">
        <p14:creationId xmlns:p14="http://schemas.microsoft.com/office/powerpoint/2010/main" val="30365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network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181862"/>
          </a:xfrm>
        </p:spPr>
        <p:txBody>
          <a:bodyPr/>
          <a:lstStyle/>
          <a:p>
            <a:pPr marL="0" indent="0">
              <a:buNone/>
            </a:pPr>
            <a:r>
              <a:rPr lang="en-IE" dirty="0"/>
              <a:t>Networking on Azure allows you to connect cloud and on-premises infrastructure and services.</a:t>
            </a:r>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332455" y="7444237"/>
            <a:ext cx="9627488" cy="60230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332456" y="6390826"/>
            <a:ext cx="9627488"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Text Placeholder 2">
            <a:extLst>
              <a:ext uri="{FF2B5EF4-FFF2-40B4-BE49-F238E27FC236}">
                <a16:creationId xmlns:a16="http://schemas.microsoft.com/office/drawing/2014/main" id="{8AAC3255-AB55-4FD9-A6AB-9AA2A94C9091}"/>
              </a:ext>
            </a:extLst>
          </p:cNvPr>
          <p:cNvSpPr txBox="1">
            <a:spLocks/>
          </p:cNvSpPr>
          <p:nvPr/>
        </p:nvSpPr>
        <p:spPr>
          <a:xfrm>
            <a:off x="332455" y="8327272"/>
            <a:ext cx="9627488" cy="635229"/>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652" dirty="0"/>
          </a:p>
        </p:txBody>
      </p:sp>
      <p:sp>
        <p:nvSpPr>
          <p:cNvPr id="16" name="Rechteck 15">
            <a:extLst>
              <a:ext uri="{FF2B5EF4-FFF2-40B4-BE49-F238E27FC236}">
                <a16:creationId xmlns:a16="http://schemas.microsoft.com/office/drawing/2014/main" id="{05FE001E-2C08-4220-81EA-6C2D211A12C8}"/>
              </a:ext>
            </a:extLst>
          </p:cNvPr>
          <p:cNvSpPr/>
          <p:nvPr/>
        </p:nvSpPr>
        <p:spPr bwMode="auto">
          <a:xfrm>
            <a:off x="413659" y="2735526"/>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FBFEAED4-89F5-4CDD-A2FF-29CF31098697}"/>
              </a:ext>
            </a:extLst>
          </p:cNvPr>
          <p:cNvSpPr txBox="1">
            <a:spLocks/>
          </p:cNvSpPr>
          <p:nvPr/>
        </p:nvSpPr>
        <p:spPr>
          <a:xfrm>
            <a:off x="579897" y="4372012"/>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Virtual Network.</a:t>
            </a:r>
            <a:br>
              <a:rPr lang="en-US" sz="1600" b="1" dirty="0">
                <a:solidFill>
                  <a:schemeClr val="bg1"/>
                </a:solidFill>
              </a:rPr>
            </a:br>
            <a:r>
              <a:rPr lang="en-US" sz="1600" b="1" dirty="0">
                <a:solidFill>
                  <a:schemeClr val="bg1"/>
                </a:solidFill>
              </a:rPr>
              <a:t> </a:t>
            </a:r>
            <a:r>
              <a:rPr lang="en-US" sz="1600" dirty="0">
                <a:solidFill>
                  <a:schemeClr val="bg1"/>
                </a:solidFill>
              </a:rPr>
              <a:t>An IaaS service to create and use VMs in the cloud</a:t>
            </a:r>
          </a:p>
        </p:txBody>
      </p:sp>
      <p:sp>
        <p:nvSpPr>
          <p:cNvPr id="19" name="Rechteck 18">
            <a:extLst>
              <a:ext uri="{FF2B5EF4-FFF2-40B4-BE49-F238E27FC236}">
                <a16:creationId xmlns:a16="http://schemas.microsoft.com/office/drawing/2014/main" id="{D9542549-DE00-43D3-AA0C-BB3DD1E76E63}"/>
              </a:ext>
            </a:extLst>
          </p:cNvPr>
          <p:cNvSpPr/>
          <p:nvPr/>
        </p:nvSpPr>
        <p:spPr bwMode="auto">
          <a:xfrm>
            <a:off x="599634" y="2913287"/>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1" name="Picture 9">
            <a:extLst>
              <a:ext uri="{FF2B5EF4-FFF2-40B4-BE49-F238E27FC236}">
                <a16:creationId xmlns:a16="http://schemas.microsoft.com/office/drawing/2014/main" id="{6738E3B2-B9F9-4EBB-926B-DD45307F0C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2" y="3335162"/>
            <a:ext cx="772184" cy="404477"/>
          </a:xfrm>
          <a:prstGeom prst="rect">
            <a:avLst/>
          </a:prstGeom>
        </p:spPr>
      </p:pic>
      <p:sp>
        <p:nvSpPr>
          <p:cNvPr id="23" name="Rechteck 22">
            <a:extLst>
              <a:ext uri="{FF2B5EF4-FFF2-40B4-BE49-F238E27FC236}">
                <a16:creationId xmlns:a16="http://schemas.microsoft.com/office/drawing/2014/main" id="{8684F22A-1173-41A6-BBF0-6E40C7CB0C1E}"/>
              </a:ext>
            </a:extLst>
          </p:cNvPr>
          <p:cNvSpPr/>
          <p:nvPr/>
        </p:nvSpPr>
        <p:spPr bwMode="auto">
          <a:xfrm>
            <a:off x="2786193"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43A56012-88DC-4DFA-8F1B-6E2E7E59E268}"/>
              </a:ext>
            </a:extLst>
          </p:cNvPr>
          <p:cNvSpPr txBox="1">
            <a:spLocks/>
          </p:cNvSpPr>
          <p:nvPr/>
        </p:nvSpPr>
        <p:spPr>
          <a:xfrm>
            <a:off x="2952431" y="4371595"/>
            <a:ext cx="1763447"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Load Balancer. </a:t>
            </a:r>
            <a:r>
              <a:rPr lang="en-US" sz="1600" dirty="0">
                <a:solidFill>
                  <a:schemeClr val="bg1"/>
                </a:solidFill>
              </a:rPr>
              <a:t>Designed for automatic scaling of identical VMs</a:t>
            </a:r>
          </a:p>
        </p:txBody>
      </p:sp>
      <p:sp>
        <p:nvSpPr>
          <p:cNvPr id="25" name="Rechteck 24">
            <a:extLst>
              <a:ext uri="{FF2B5EF4-FFF2-40B4-BE49-F238E27FC236}">
                <a16:creationId xmlns:a16="http://schemas.microsoft.com/office/drawing/2014/main" id="{6776C021-6213-42AF-9015-DAEEEAD7C800}"/>
              </a:ext>
            </a:extLst>
          </p:cNvPr>
          <p:cNvSpPr/>
          <p:nvPr/>
        </p:nvSpPr>
        <p:spPr bwMode="auto">
          <a:xfrm>
            <a:off x="2972168"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Grafik 25">
            <a:extLst>
              <a:ext uri="{FF2B5EF4-FFF2-40B4-BE49-F238E27FC236}">
                <a16:creationId xmlns:a16="http://schemas.microsoft.com/office/drawing/2014/main" id="{C1249F8A-8AAC-4EB8-AC28-41155851D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71" y="3123032"/>
            <a:ext cx="868094" cy="827903"/>
          </a:xfrm>
          <a:prstGeom prst="rect">
            <a:avLst/>
          </a:prstGeom>
        </p:spPr>
      </p:pic>
      <p:sp>
        <p:nvSpPr>
          <p:cNvPr id="27" name="Rechteck 26">
            <a:extLst>
              <a:ext uri="{FF2B5EF4-FFF2-40B4-BE49-F238E27FC236}">
                <a16:creationId xmlns:a16="http://schemas.microsoft.com/office/drawing/2014/main" id="{B09B27B2-5024-42D9-9CE9-6BC19B458D14}"/>
              </a:ext>
            </a:extLst>
          </p:cNvPr>
          <p:cNvSpPr/>
          <p:nvPr/>
        </p:nvSpPr>
        <p:spPr bwMode="auto">
          <a:xfrm>
            <a:off x="515872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6D5AF5AB-EA44-47F5-807A-2290AC853399}"/>
              </a:ext>
            </a:extLst>
          </p:cNvPr>
          <p:cNvSpPr txBox="1">
            <a:spLocks/>
          </p:cNvSpPr>
          <p:nvPr/>
        </p:nvSpPr>
        <p:spPr>
          <a:xfrm>
            <a:off x="5324965" y="4371595"/>
            <a:ext cx="1763447"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VPN Gateway. </a:t>
            </a:r>
            <a:br>
              <a:rPr lang="en-US" sz="1600" b="1" dirty="0">
                <a:solidFill>
                  <a:schemeClr val="bg1"/>
                </a:solidFill>
              </a:rPr>
            </a:br>
            <a:r>
              <a:rPr lang="en-US" sz="1600" dirty="0">
                <a:solidFill>
                  <a:schemeClr val="bg1"/>
                </a:solidFill>
              </a:rPr>
              <a:t>A PaaS offering to build, deploy, and scale enterprise-grade web, mobile, and API apps </a:t>
            </a:r>
          </a:p>
        </p:txBody>
      </p:sp>
      <p:sp>
        <p:nvSpPr>
          <p:cNvPr id="29" name="Rechteck 28">
            <a:extLst>
              <a:ext uri="{FF2B5EF4-FFF2-40B4-BE49-F238E27FC236}">
                <a16:creationId xmlns:a16="http://schemas.microsoft.com/office/drawing/2014/main" id="{BDAE90C5-5EE4-47C1-B8D7-D7B7A2F0C1D3}"/>
              </a:ext>
            </a:extLst>
          </p:cNvPr>
          <p:cNvSpPr/>
          <p:nvPr/>
        </p:nvSpPr>
        <p:spPr bwMode="auto">
          <a:xfrm>
            <a:off x="534470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3">
            <a:extLst>
              <a:ext uri="{FF2B5EF4-FFF2-40B4-BE49-F238E27FC236}">
                <a16:creationId xmlns:a16="http://schemas.microsoft.com/office/drawing/2014/main" id="{BF86AC9C-D08F-49F3-ADFB-00A70BE41B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52" y="3201384"/>
            <a:ext cx="671200" cy="671200"/>
          </a:xfrm>
          <a:prstGeom prst="rect">
            <a:avLst/>
          </a:prstGeom>
        </p:spPr>
      </p:pic>
      <p:sp>
        <p:nvSpPr>
          <p:cNvPr id="31" name="Rechteck 30">
            <a:extLst>
              <a:ext uri="{FF2B5EF4-FFF2-40B4-BE49-F238E27FC236}">
                <a16:creationId xmlns:a16="http://schemas.microsoft.com/office/drawing/2014/main" id="{A8A01437-926D-47A8-9435-B39566AA9BCC}"/>
              </a:ext>
            </a:extLst>
          </p:cNvPr>
          <p:cNvSpPr/>
          <p:nvPr/>
        </p:nvSpPr>
        <p:spPr bwMode="auto">
          <a:xfrm>
            <a:off x="7531261"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2" name="Text Placeholder 2">
            <a:extLst>
              <a:ext uri="{FF2B5EF4-FFF2-40B4-BE49-F238E27FC236}">
                <a16:creationId xmlns:a16="http://schemas.microsoft.com/office/drawing/2014/main" id="{CE0B3367-7F0F-4268-A6D2-4BD43D88998A}"/>
              </a:ext>
            </a:extLst>
          </p:cNvPr>
          <p:cNvSpPr txBox="1">
            <a:spLocks/>
          </p:cNvSpPr>
          <p:nvPr/>
        </p:nvSpPr>
        <p:spPr>
          <a:xfrm>
            <a:off x="7697499"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Application Gateway</a:t>
            </a:r>
            <a:r>
              <a:rPr lang="en-US" sz="1600" dirty="0">
                <a:solidFill>
                  <a:schemeClr val="bg1"/>
                </a:solidFill>
              </a:rPr>
              <a:t>. </a:t>
            </a:r>
            <a:br>
              <a:rPr lang="en-US" sz="1600" dirty="0">
                <a:solidFill>
                  <a:schemeClr val="bg1"/>
                </a:solidFill>
              </a:rPr>
            </a:br>
            <a:r>
              <a:rPr lang="en-US" sz="1600" dirty="0">
                <a:solidFill>
                  <a:schemeClr val="bg1"/>
                </a:solidFill>
              </a:rPr>
              <a:t>Creates infrastructure based on an event</a:t>
            </a:r>
          </a:p>
        </p:txBody>
      </p:sp>
      <p:sp>
        <p:nvSpPr>
          <p:cNvPr id="33" name="Rechteck 32">
            <a:extLst>
              <a:ext uri="{FF2B5EF4-FFF2-40B4-BE49-F238E27FC236}">
                <a16:creationId xmlns:a16="http://schemas.microsoft.com/office/drawing/2014/main" id="{6E717DC9-F8F5-4257-B4F0-DE989868AE8E}"/>
              </a:ext>
            </a:extLst>
          </p:cNvPr>
          <p:cNvSpPr/>
          <p:nvPr/>
        </p:nvSpPr>
        <p:spPr bwMode="auto">
          <a:xfrm>
            <a:off x="7717236"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4" name="Picture 15">
            <a:extLst>
              <a:ext uri="{FF2B5EF4-FFF2-40B4-BE49-F238E27FC236}">
                <a16:creationId xmlns:a16="http://schemas.microsoft.com/office/drawing/2014/main" id="{63A8D10E-DC94-4A8C-9394-F5E4F6471CA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296" y="3122494"/>
            <a:ext cx="828981" cy="828981"/>
          </a:xfrm>
          <a:prstGeom prst="rect">
            <a:avLst/>
          </a:prstGeom>
        </p:spPr>
      </p:pic>
      <p:sp>
        <p:nvSpPr>
          <p:cNvPr id="35" name="Rechteck 34">
            <a:extLst>
              <a:ext uri="{FF2B5EF4-FFF2-40B4-BE49-F238E27FC236}">
                <a16:creationId xmlns:a16="http://schemas.microsoft.com/office/drawing/2014/main" id="{E9A00585-F087-4926-9CC4-44D0F282277F}"/>
              </a:ext>
            </a:extLst>
          </p:cNvPr>
          <p:cNvSpPr/>
          <p:nvPr/>
        </p:nvSpPr>
        <p:spPr bwMode="auto">
          <a:xfrm>
            <a:off x="9875397" y="2735109"/>
            <a:ext cx="208705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36" name="Text Placeholder 2">
            <a:extLst>
              <a:ext uri="{FF2B5EF4-FFF2-40B4-BE49-F238E27FC236}">
                <a16:creationId xmlns:a16="http://schemas.microsoft.com/office/drawing/2014/main" id="{09287E2E-6E09-46BF-B97A-DC875C14FF05}"/>
              </a:ext>
            </a:extLst>
          </p:cNvPr>
          <p:cNvSpPr txBox="1">
            <a:spLocks/>
          </p:cNvSpPr>
          <p:nvPr/>
        </p:nvSpPr>
        <p:spPr>
          <a:xfrm>
            <a:off x="10041635" y="4371595"/>
            <a:ext cx="1763447" cy="13643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Content Delivery Network. </a:t>
            </a:r>
            <a:br>
              <a:rPr lang="en-US" sz="1600" b="1" dirty="0">
                <a:solidFill>
                  <a:schemeClr val="bg1"/>
                </a:solidFill>
              </a:rPr>
            </a:br>
            <a:r>
              <a:rPr lang="en-US" sz="1600" dirty="0">
                <a:solidFill>
                  <a:schemeClr val="bg1"/>
                </a:solidFill>
              </a:rPr>
              <a:t>Creates infrastructure based on an event</a:t>
            </a:r>
          </a:p>
        </p:txBody>
      </p:sp>
      <p:sp>
        <p:nvSpPr>
          <p:cNvPr id="37" name="Rechteck 36">
            <a:extLst>
              <a:ext uri="{FF2B5EF4-FFF2-40B4-BE49-F238E27FC236}">
                <a16:creationId xmlns:a16="http://schemas.microsoft.com/office/drawing/2014/main" id="{C48FF0B2-8B7B-4CB9-9910-39FC96548124}"/>
              </a:ext>
            </a:extLst>
          </p:cNvPr>
          <p:cNvSpPr/>
          <p:nvPr/>
        </p:nvSpPr>
        <p:spPr bwMode="auto">
          <a:xfrm>
            <a:off x="10061372" y="2912870"/>
            <a:ext cx="171510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8" name="Picture 15">
            <a:extLst>
              <a:ext uri="{FF2B5EF4-FFF2-40B4-BE49-F238E27FC236}">
                <a16:creationId xmlns:a16="http://schemas.microsoft.com/office/drawing/2014/main" id="{33F1A60C-6B8B-47D7-93EB-5FE8FB3609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432" y="3122494"/>
            <a:ext cx="828981" cy="828981"/>
          </a:xfrm>
          <a:prstGeom prst="rect">
            <a:avLst/>
          </a:prstGeom>
        </p:spPr>
      </p:pic>
    </p:spTree>
    <p:extLst>
      <p:ext uri="{BB962C8B-B14F-4D97-AF65-F5344CB8AC3E}">
        <p14:creationId xmlns:p14="http://schemas.microsoft.com/office/powerpoint/2010/main" val="20061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data categories</a:t>
            </a:r>
          </a:p>
        </p:txBody>
      </p:sp>
      <p:sp>
        <p:nvSpPr>
          <p:cNvPr id="8" name="Rechteck 7">
            <a:extLst>
              <a:ext uri="{FF2B5EF4-FFF2-40B4-BE49-F238E27FC236}">
                <a16:creationId xmlns:a16="http://schemas.microsoft.com/office/drawing/2014/main" id="{8579DFFD-C043-4CAF-8EC2-CA2CE893D9B0}"/>
              </a:ext>
            </a:extLst>
          </p:cNvPr>
          <p:cNvSpPr/>
          <p:nvPr/>
        </p:nvSpPr>
        <p:spPr bwMode="auto">
          <a:xfrm>
            <a:off x="384629"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t>Structured data.</a:t>
            </a:r>
            <a:endParaRPr lang="de-DE" sz="2000" dirty="0">
              <a:gradFill>
                <a:gsLst>
                  <a:gs pos="0">
                    <a:srgbClr val="FFFFFF"/>
                  </a:gs>
                  <a:gs pos="100000">
                    <a:srgbClr val="FFFFFF"/>
                  </a:gs>
                </a:gsLst>
                <a:lin ang="5400000" scaled="0"/>
              </a:gradFill>
            </a:endParaRPr>
          </a:p>
        </p:txBody>
      </p:sp>
      <p:sp>
        <p:nvSpPr>
          <p:cNvPr id="9" name="Rechteck 8">
            <a:extLst>
              <a:ext uri="{FF2B5EF4-FFF2-40B4-BE49-F238E27FC236}">
                <a16:creationId xmlns:a16="http://schemas.microsoft.com/office/drawing/2014/main" id="{9BF38BC6-6AAE-4C62-8399-F08757F59342}"/>
              </a:ext>
            </a:extLst>
          </p:cNvPr>
          <p:cNvSpPr/>
          <p:nvPr/>
        </p:nvSpPr>
        <p:spPr bwMode="auto">
          <a:xfrm>
            <a:off x="384629"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
            </a:r>
            <a:r>
              <a:rPr lang="en-IE" sz="2000" dirty="0" err="1">
                <a:solidFill>
                  <a:schemeClr val="accent6"/>
                </a:solidFill>
              </a:rPr>
              <a:t>ata</a:t>
            </a:r>
            <a:r>
              <a:rPr lang="en-IE" sz="2000" dirty="0">
                <a:solidFill>
                  <a:schemeClr val="accent6"/>
                </a:solidFill>
              </a:rPr>
              <a:t> that adheres to a schema, so all of the data has the same fields or properties. Structured data can be stored in a database table with rows and columns. Examples of structured data include, sensor data or financial data.</a:t>
            </a:r>
            <a:endParaRPr lang="en-US" sz="2000" dirty="0">
              <a:solidFill>
                <a:schemeClr val="accent6"/>
              </a:solidFill>
            </a:endParaRPr>
          </a:p>
        </p:txBody>
      </p:sp>
      <p:sp>
        <p:nvSpPr>
          <p:cNvPr id="10" name="Rechteck 9">
            <a:extLst>
              <a:ext uri="{FF2B5EF4-FFF2-40B4-BE49-F238E27FC236}">
                <a16:creationId xmlns:a16="http://schemas.microsoft.com/office/drawing/2014/main" id="{8EF421DC-227E-4D11-8CBB-992E56F62445}"/>
              </a:ext>
            </a:extLst>
          </p:cNvPr>
          <p:cNvSpPr/>
          <p:nvPr/>
        </p:nvSpPr>
        <p:spPr bwMode="auto">
          <a:xfrm>
            <a:off x="4359277" y="1723230"/>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Semi-structured data.</a:t>
            </a:r>
            <a:endParaRPr lang="de-DE" sz="2000" dirty="0">
              <a:gradFill>
                <a:gsLst>
                  <a:gs pos="0">
                    <a:srgbClr val="FFFFFF"/>
                  </a:gs>
                  <a:gs pos="100000">
                    <a:srgbClr val="FFFFFF"/>
                  </a:gs>
                </a:gsLst>
                <a:lin ang="5400000" scaled="0"/>
              </a:gradFill>
            </a:endParaRPr>
          </a:p>
        </p:txBody>
      </p:sp>
      <p:sp>
        <p:nvSpPr>
          <p:cNvPr id="11" name="Rechteck 10">
            <a:extLst>
              <a:ext uri="{FF2B5EF4-FFF2-40B4-BE49-F238E27FC236}">
                <a16:creationId xmlns:a16="http://schemas.microsoft.com/office/drawing/2014/main" id="{84DF0CF1-DD53-4B2B-A435-DF6235384599}"/>
              </a:ext>
            </a:extLst>
          </p:cNvPr>
          <p:cNvSpPr/>
          <p:nvPr/>
        </p:nvSpPr>
        <p:spPr bwMode="auto">
          <a:xfrm>
            <a:off x="4359277" y="2184400"/>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is less organized than structured data, and is not stored in a relational format, meaning the fields do not neatly fit into tables, rows, and columns. Referred to as non-relational or NoSQL data.</a:t>
            </a:r>
          </a:p>
        </p:txBody>
      </p:sp>
      <p:sp>
        <p:nvSpPr>
          <p:cNvPr id="12" name="Rechteck 11">
            <a:extLst>
              <a:ext uri="{FF2B5EF4-FFF2-40B4-BE49-F238E27FC236}">
                <a16:creationId xmlns:a16="http://schemas.microsoft.com/office/drawing/2014/main" id="{133B9123-04DF-4508-8523-31E4D920ADFD}"/>
              </a:ext>
            </a:extLst>
          </p:cNvPr>
          <p:cNvSpPr/>
          <p:nvPr/>
        </p:nvSpPr>
        <p:spPr bwMode="auto">
          <a:xfrm>
            <a:off x="8317918" y="1712003"/>
            <a:ext cx="3614057" cy="4499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Unstructured data. </a:t>
            </a:r>
            <a:endParaRPr lang="de-DE" sz="2000" dirty="0">
              <a:gradFill>
                <a:gsLst>
                  <a:gs pos="0">
                    <a:srgbClr val="FFFFFF"/>
                  </a:gs>
                  <a:gs pos="100000">
                    <a:srgbClr val="FFFFFF"/>
                  </a:gs>
                </a:gsLst>
                <a:lin ang="5400000" scaled="0"/>
              </a:gradFill>
            </a:endParaRPr>
          </a:p>
        </p:txBody>
      </p:sp>
      <p:sp>
        <p:nvSpPr>
          <p:cNvPr id="13" name="Rechteck 12">
            <a:extLst>
              <a:ext uri="{FF2B5EF4-FFF2-40B4-BE49-F238E27FC236}">
                <a16:creationId xmlns:a16="http://schemas.microsoft.com/office/drawing/2014/main" id="{546643AB-3D7F-42A7-8E6A-CB2107405F86}"/>
              </a:ext>
            </a:extLst>
          </p:cNvPr>
          <p:cNvSpPr/>
          <p:nvPr/>
        </p:nvSpPr>
        <p:spPr bwMode="auto">
          <a:xfrm>
            <a:off x="8317918" y="2173173"/>
            <a:ext cx="3614057" cy="271088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2000" tIns="72000" rIns="72000" bIns="72000" numCol="1" rtlCol="0" anchor="t" anchorCtr="0" compatLnSpc="1">
            <a:prstTxWarp prst="textNoShape">
              <a:avLst/>
            </a:prstTxWarp>
          </a:bodyPr>
          <a:lstStyle/>
          <a:p>
            <a:r>
              <a:rPr lang="en-US" sz="2000" dirty="0">
                <a:solidFill>
                  <a:schemeClr val="accent6"/>
                </a:solidFill>
              </a:rPr>
              <a:t>Data that has no designated structure to it. This also means that there are no restrictions on the kinds of data it can contain. For example, a blob can hold a PDF document, a JPG image, a JSON file, or video content.</a:t>
            </a:r>
          </a:p>
        </p:txBody>
      </p:sp>
    </p:spTree>
    <p:extLst>
      <p:ext uri="{BB962C8B-B14F-4D97-AF65-F5344CB8AC3E}">
        <p14:creationId xmlns:p14="http://schemas.microsoft.com/office/powerpoint/2010/main" val="21428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storage services – Azure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marL="0" indent="0">
              <a:buNone/>
            </a:pPr>
            <a:r>
              <a:rPr lang="en-IE" i="1" dirty="0"/>
              <a:t>Azure Storage</a:t>
            </a:r>
            <a:r>
              <a:rPr lang="en-IE" dirty="0"/>
              <a:t> is a service that you can use to store files, messages, tables, and other types of information.</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323586" y="7280764"/>
            <a:ext cx="9489476" cy="8877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323585" y="8363518"/>
            <a:ext cx="9489476" cy="83581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8" name="Text Placeholder 2">
            <a:extLst>
              <a:ext uri="{FF2B5EF4-FFF2-40B4-BE49-F238E27FC236}">
                <a16:creationId xmlns:a16="http://schemas.microsoft.com/office/drawing/2014/main" id="{F9B8048A-E8A4-45D4-B26E-76DF5DEC2422}"/>
              </a:ext>
            </a:extLst>
          </p:cNvPr>
          <p:cNvSpPr txBox="1">
            <a:spLocks/>
          </p:cNvSpPr>
          <p:nvPr/>
        </p:nvSpPr>
        <p:spPr>
          <a:xfrm>
            <a:off x="1323585" y="10697294"/>
            <a:ext cx="9489475" cy="51402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323584" y="9454362"/>
            <a:ext cx="9489475" cy="81469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3" name="Rechteck 12">
            <a:extLst>
              <a:ext uri="{FF2B5EF4-FFF2-40B4-BE49-F238E27FC236}">
                <a16:creationId xmlns:a16="http://schemas.microsoft.com/office/drawing/2014/main" id="{9AFDDE72-2C4E-4DF0-AA11-BBBB1E217494}"/>
              </a:ext>
            </a:extLst>
          </p:cNvPr>
          <p:cNvSpPr/>
          <p:nvPr/>
        </p:nvSpPr>
        <p:spPr bwMode="auto">
          <a:xfrm>
            <a:off x="399562"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4" name="Text Placeholder 2">
            <a:extLst>
              <a:ext uri="{FF2B5EF4-FFF2-40B4-BE49-F238E27FC236}">
                <a16:creationId xmlns:a16="http://schemas.microsoft.com/office/drawing/2014/main" id="{B2212A3B-C796-4E49-98D1-6AC630FF1920}"/>
              </a:ext>
            </a:extLst>
          </p:cNvPr>
          <p:cNvSpPr txBox="1">
            <a:spLocks/>
          </p:cNvSpPr>
          <p:nvPr/>
        </p:nvSpPr>
        <p:spPr>
          <a:xfrm>
            <a:off x="565801"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Blob storage.</a:t>
            </a:r>
            <a:br>
              <a:rPr lang="en-US" sz="1600" b="1" dirty="0">
                <a:solidFill>
                  <a:schemeClr val="bg1"/>
                </a:solidFill>
              </a:rPr>
            </a:br>
            <a:r>
              <a:rPr lang="en-US" sz="1600" dirty="0">
                <a:solidFill>
                  <a:schemeClr val="bg1"/>
                </a:solidFill>
              </a:rPr>
              <a:t>No restrictions on the kinds of data it can hold. Blobs are highly scalable</a:t>
            </a:r>
          </a:p>
        </p:txBody>
      </p:sp>
      <p:sp>
        <p:nvSpPr>
          <p:cNvPr id="15" name="Rechteck 14">
            <a:extLst>
              <a:ext uri="{FF2B5EF4-FFF2-40B4-BE49-F238E27FC236}">
                <a16:creationId xmlns:a16="http://schemas.microsoft.com/office/drawing/2014/main" id="{A4A57E0C-7F41-4AF4-B771-1095FD965DB3}"/>
              </a:ext>
            </a:extLst>
          </p:cNvPr>
          <p:cNvSpPr/>
          <p:nvPr/>
        </p:nvSpPr>
        <p:spPr bwMode="auto">
          <a:xfrm>
            <a:off x="624195"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7" name="Picture 9">
            <a:extLst>
              <a:ext uri="{FF2B5EF4-FFF2-40B4-BE49-F238E27FC236}">
                <a16:creationId xmlns:a16="http://schemas.microsoft.com/office/drawing/2014/main" id="{613812DD-A1A4-4CC8-9C0E-D944C5BEB9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13" y="3254862"/>
            <a:ext cx="772184" cy="645914"/>
          </a:xfrm>
          <a:prstGeom prst="rect">
            <a:avLst/>
          </a:prstGeom>
        </p:spPr>
      </p:pic>
      <p:sp>
        <p:nvSpPr>
          <p:cNvPr id="18" name="Rechteck 17">
            <a:extLst>
              <a:ext uri="{FF2B5EF4-FFF2-40B4-BE49-F238E27FC236}">
                <a16:creationId xmlns:a16="http://schemas.microsoft.com/office/drawing/2014/main" id="{0F253788-1442-48EF-94C2-4367DB2894B2}"/>
              </a:ext>
            </a:extLst>
          </p:cNvPr>
          <p:cNvSpPr/>
          <p:nvPr/>
        </p:nvSpPr>
        <p:spPr bwMode="auto">
          <a:xfrm>
            <a:off x="3255347"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0" name="Text Placeholder 2">
            <a:extLst>
              <a:ext uri="{FF2B5EF4-FFF2-40B4-BE49-F238E27FC236}">
                <a16:creationId xmlns:a16="http://schemas.microsoft.com/office/drawing/2014/main" id="{95A32C9D-B98B-4B7E-A9D5-D06408AE3EBC}"/>
              </a:ext>
            </a:extLst>
          </p:cNvPr>
          <p:cNvSpPr txBox="1">
            <a:spLocks/>
          </p:cNvSpPr>
          <p:nvPr/>
        </p:nvSpPr>
        <p:spPr>
          <a:xfrm>
            <a:off x="3421586"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Disk storage. </a:t>
            </a:r>
            <a:br>
              <a:rPr lang="en-US" sz="1600" b="1" dirty="0">
                <a:solidFill>
                  <a:schemeClr val="bg1"/>
                </a:solidFill>
              </a:rPr>
            </a:br>
            <a:r>
              <a:rPr lang="en-US" sz="1600" dirty="0">
                <a:solidFill>
                  <a:schemeClr val="bg1"/>
                </a:solidFill>
              </a:rPr>
              <a:t>Provides disks for virtual machines, applications, and other services</a:t>
            </a:r>
          </a:p>
        </p:txBody>
      </p:sp>
      <p:sp>
        <p:nvSpPr>
          <p:cNvPr id="21" name="Rechteck 20">
            <a:extLst>
              <a:ext uri="{FF2B5EF4-FFF2-40B4-BE49-F238E27FC236}">
                <a16:creationId xmlns:a16="http://schemas.microsoft.com/office/drawing/2014/main" id="{259B4021-C133-4165-ABB2-E30BD73107E5}"/>
              </a:ext>
            </a:extLst>
          </p:cNvPr>
          <p:cNvSpPr/>
          <p:nvPr/>
        </p:nvSpPr>
        <p:spPr bwMode="auto">
          <a:xfrm>
            <a:off x="3479980"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2" name="Grafik 21">
            <a:extLst>
              <a:ext uri="{FF2B5EF4-FFF2-40B4-BE49-F238E27FC236}">
                <a16:creationId xmlns:a16="http://schemas.microsoft.com/office/drawing/2014/main" id="{6F4B0EBB-2348-49BE-9045-B77C52F1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43" y="3208475"/>
            <a:ext cx="868094" cy="738688"/>
          </a:xfrm>
          <a:prstGeom prst="rect">
            <a:avLst/>
          </a:prstGeom>
        </p:spPr>
      </p:pic>
      <p:sp>
        <p:nvSpPr>
          <p:cNvPr id="23" name="Rechteck 22">
            <a:extLst>
              <a:ext uri="{FF2B5EF4-FFF2-40B4-BE49-F238E27FC236}">
                <a16:creationId xmlns:a16="http://schemas.microsoft.com/office/drawing/2014/main" id="{14AC521E-4D2F-403C-90E5-7B405D212A18}"/>
              </a:ext>
            </a:extLst>
          </p:cNvPr>
          <p:cNvSpPr/>
          <p:nvPr/>
        </p:nvSpPr>
        <p:spPr bwMode="auto">
          <a:xfrm>
            <a:off x="6127725"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4" name="Text Placeholder 2">
            <a:extLst>
              <a:ext uri="{FF2B5EF4-FFF2-40B4-BE49-F238E27FC236}">
                <a16:creationId xmlns:a16="http://schemas.microsoft.com/office/drawing/2014/main" id="{D33F0C6D-9DA7-4BB4-BA48-455E2F97A663}"/>
              </a:ext>
            </a:extLst>
          </p:cNvPr>
          <p:cNvSpPr txBox="1">
            <a:spLocks/>
          </p:cNvSpPr>
          <p:nvPr/>
        </p:nvSpPr>
        <p:spPr>
          <a:xfrm>
            <a:off x="6293964" y="4412430"/>
            <a:ext cx="2130016"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File storage. </a:t>
            </a:r>
            <a:br>
              <a:rPr lang="en-US" sz="1600" b="1" dirty="0">
                <a:solidFill>
                  <a:schemeClr val="bg1"/>
                </a:solidFill>
              </a:rPr>
            </a:br>
            <a:r>
              <a:rPr lang="en-US" sz="1600" dirty="0">
                <a:solidFill>
                  <a:schemeClr val="bg1"/>
                </a:solidFill>
              </a:rPr>
              <a:t>Azure Files offers fully-managed file shares in the cloud </a:t>
            </a:r>
          </a:p>
        </p:txBody>
      </p:sp>
      <p:sp>
        <p:nvSpPr>
          <p:cNvPr id="25" name="Rechteck 24">
            <a:extLst>
              <a:ext uri="{FF2B5EF4-FFF2-40B4-BE49-F238E27FC236}">
                <a16:creationId xmlns:a16="http://schemas.microsoft.com/office/drawing/2014/main" id="{A31B0E88-2805-444E-92B3-AED51219B806}"/>
              </a:ext>
            </a:extLst>
          </p:cNvPr>
          <p:cNvSpPr/>
          <p:nvPr/>
        </p:nvSpPr>
        <p:spPr bwMode="auto">
          <a:xfrm>
            <a:off x="6352358"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6" name="Picture 13">
            <a:extLst>
              <a:ext uri="{FF2B5EF4-FFF2-40B4-BE49-F238E27FC236}">
                <a16:creationId xmlns:a16="http://schemas.microsoft.com/office/drawing/2014/main" id="{1CFFEA69-0A7D-4CB0-86B5-156B690934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04" y="3273221"/>
            <a:ext cx="704928" cy="609196"/>
          </a:xfrm>
          <a:prstGeom prst="rect">
            <a:avLst/>
          </a:prstGeom>
        </p:spPr>
      </p:pic>
      <p:sp>
        <p:nvSpPr>
          <p:cNvPr id="27" name="Rechteck 26">
            <a:extLst>
              <a:ext uri="{FF2B5EF4-FFF2-40B4-BE49-F238E27FC236}">
                <a16:creationId xmlns:a16="http://schemas.microsoft.com/office/drawing/2014/main" id="{A1FAA92F-B9E7-45F0-912E-BBFACBA57639}"/>
              </a:ext>
            </a:extLst>
          </p:cNvPr>
          <p:cNvSpPr/>
          <p:nvPr/>
        </p:nvSpPr>
        <p:spPr bwMode="auto">
          <a:xfrm>
            <a:off x="8929711" y="2775944"/>
            <a:ext cx="2520887"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8" name="Text Placeholder 2">
            <a:extLst>
              <a:ext uri="{FF2B5EF4-FFF2-40B4-BE49-F238E27FC236}">
                <a16:creationId xmlns:a16="http://schemas.microsoft.com/office/drawing/2014/main" id="{BC3D58B3-9102-49F6-B71F-E909ED171DD1}"/>
              </a:ext>
            </a:extLst>
          </p:cNvPr>
          <p:cNvSpPr txBox="1">
            <a:spLocks/>
          </p:cNvSpPr>
          <p:nvPr/>
        </p:nvSpPr>
        <p:spPr>
          <a:xfrm>
            <a:off x="9095950" y="4412430"/>
            <a:ext cx="2130016" cy="13643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Archive storage. </a:t>
            </a:r>
            <a:r>
              <a:rPr lang="en-US" sz="1600" dirty="0">
                <a:solidFill>
                  <a:schemeClr val="bg1"/>
                </a:solidFill>
              </a:rPr>
              <a:t>Storage facility for data that is rarely accessed</a:t>
            </a:r>
          </a:p>
        </p:txBody>
      </p:sp>
      <p:sp>
        <p:nvSpPr>
          <p:cNvPr id="29" name="Rechteck 28">
            <a:extLst>
              <a:ext uri="{FF2B5EF4-FFF2-40B4-BE49-F238E27FC236}">
                <a16:creationId xmlns:a16="http://schemas.microsoft.com/office/drawing/2014/main" id="{C0191646-6024-441E-B89F-D46B8A5B07C9}"/>
              </a:ext>
            </a:extLst>
          </p:cNvPr>
          <p:cNvSpPr/>
          <p:nvPr/>
        </p:nvSpPr>
        <p:spPr bwMode="auto">
          <a:xfrm>
            <a:off x="9154344" y="2953705"/>
            <a:ext cx="2071621"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30" name="Picture 15">
            <a:extLst>
              <a:ext uri="{FF2B5EF4-FFF2-40B4-BE49-F238E27FC236}">
                <a16:creationId xmlns:a16="http://schemas.microsoft.com/office/drawing/2014/main" id="{0127CF6A-28FE-4681-BA0B-CC311E1C4A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5664" y="3163329"/>
            <a:ext cx="828981" cy="828981"/>
          </a:xfrm>
          <a:prstGeom prst="rect">
            <a:avLst/>
          </a:prstGeom>
        </p:spPr>
      </p:pic>
    </p:spTree>
    <p:extLst>
      <p:ext uri="{BB962C8B-B14F-4D97-AF65-F5344CB8AC3E}">
        <p14:creationId xmlns:p14="http://schemas.microsoft.com/office/powerpoint/2010/main" val="37781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2</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271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93226" y="5279780"/>
            <a:ext cx="1454543" cy="1230768"/>
          </a:xfrm>
          <a:prstGeom prst="rect">
            <a:avLst/>
          </a:prstGeom>
          <a:effectLst>
            <a:softEdge rad="317500"/>
          </a:effectLst>
        </p:spPr>
      </p:pic>
      <p:sp>
        <p:nvSpPr>
          <p:cNvPr id="8" name="Titel 7">
            <a:extLst>
              <a:ext uri="{FF2B5EF4-FFF2-40B4-BE49-F238E27FC236}">
                <a16:creationId xmlns:a16="http://schemas.microsoft.com/office/drawing/2014/main" id="{6C56BF5B-90FE-4CA8-9050-6A930B2A20A0}"/>
              </a:ext>
            </a:extLst>
          </p:cNvPr>
          <p:cNvSpPr>
            <a:spLocks noGrp="1"/>
          </p:cNvSpPr>
          <p:nvPr>
            <p:ph type="title"/>
          </p:nvPr>
        </p:nvSpPr>
        <p:spPr/>
        <p:txBody>
          <a:bodyPr/>
          <a:lstStyle/>
          <a:p>
            <a:r>
              <a:rPr lang="en-US" dirty="0"/>
              <a:t>Learning objectives</a:t>
            </a:r>
            <a:endParaRPr lang="de-DE" dirty="0"/>
          </a:p>
        </p:txBody>
      </p:sp>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5D99A5-76B0-44E5-BBC0-79B34B6288F9}"/>
              </a:ext>
            </a:extLst>
          </p:cNvPr>
          <p:cNvSpPr>
            <a:spLocks noGrp="1"/>
          </p:cNvSpPr>
          <p:nvPr>
            <p:ph type="title"/>
          </p:nvPr>
        </p:nvSpPr>
        <p:spPr/>
        <p:txBody>
          <a:bodyPr/>
          <a:lstStyle/>
          <a:p>
            <a:r>
              <a:rPr lang="de-DE" dirty="0"/>
              <a:t>Database Services</a:t>
            </a:r>
          </a:p>
        </p:txBody>
      </p:sp>
    </p:spTree>
    <p:extLst>
      <p:ext uri="{BB962C8B-B14F-4D97-AF65-F5344CB8AC3E}">
        <p14:creationId xmlns:p14="http://schemas.microsoft.com/office/powerpoint/2010/main" val="18791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database services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IE" sz="2800" dirty="0">
                <a:latin typeface="+mn-lt"/>
              </a:rPr>
              <a:t>Azure database services are fully-managed PaaS database services that free up valuable time you’d otherwise spend managing your database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369758"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535996" y="4226012"/>
            <a:ext cx="2634509" cy="1486107"/>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Cosmos DB. </a:t>
            </a:r>
            <a:br>
              <a:rPr lang="en-US" sz="1600" b="1" dirty="0">
                <a:solidFill>
                  <a:schemeClr val="bg1"/>
                </a:solidFill>
              </a:rPr>
            </a:br>
            <a:r>
              <a:rPr lang="en-US" sz="1600" dirty="0">
                <a:solidFill>
                  <a:schemeClr val="bg1"/>
                </a:solidFill>
              </a:rPr>
              <a:t>A globally-distributed database service that enables you to elastically and independently scale throughput and storage </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649095"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0" y="3038315"/>
            <a:ext cx="772184" cy="744273"/>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3911341"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077579"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solidFill>
                  <a:schemeClr val="bg1"/>
                </a:solidFill>
              </a:rPr>
              <a:t>Azure SQL Database. </a:t>
            </a:r>
            <a:br>
              <a:rPr lang="en-US" sz="1400" b="1" dirty="0">
                <a:solidFill>
                  <a:schemeClr val="bg1"/>
                </a:solidFill>
              </a:rPr>
            </a:br>
            <a:r>
              <a:rPr lang="en-US" sz="1400" dirty="0">
                <a:solidFill>
                  <a:schemeClr val="bg1"/>
                </a:solidFill>
              </a:rPr>
              <a:t>A relational database as a service (</a:t>
            </a:r>
            <a:r>
              <a:rPr lang="en-US" sz="1400" dirty="0" err="1">
                <a:solidFill>
                  <a:schemeClr val="bg1"/>
                </a:solidFill>
              </a:rPr>
              <a:t>DaaS</a:t>
            </a:r>
            <a:r>
              <a:rPr lang="en-US" sz="1400" dirty="0">
                <a:solidFill>
                  <a:schemeClr val="bg1"/>
                </a:solidFill>
              </a:rPr>
              <a:t>) based on the latest stable version of the Microsoft SQL Server database engine</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190678"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688" y="2976405"/>
            <a:ext cx="868094"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7397869" y="2608577"/>
            <a:ext cx="31347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7564107" y="4226013"/>
            <a:ext cx="2634509" cy="136430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bg1"/>
                </a:solidFill>
              </a:rPr>
              <a:t>Azure Database Migration</a:t>
            </a:r>
            <a:r>
              <a:rPr lang="en-US" sz="1400" dirty="0">
                <a:solidFill>
                  <a:schemeClr val="bg1"/>
                </a:solidFill>
              </a:rPr>
              <a:t>. </a:t>
            </a:r>
            <a:br>
              <a:rPr lang="en-US" sz="1400" dirty="0">
                <a:solidFill>
                  <a:schemeClr val="bg1"/>
                </a:solidFill>
              </a:rPr>
            </a:br>
            <a:r>
              <a:rPr lang="en-US" sz="1400" dirty="0">
                <a:solidFill>
                  <a:schemeClr val="bg1"/>
                </a:solidFill>
              </a:rPr>
              <a:t>A fully-managed service designed to enable seamless migrations from multiple database sources to Azure data platforms with minimal downtime</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7677206" y="2786338"/>
            <a:ext cx="2576115"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799" y="3089196"/>
            <a:ext cx="704928" cy="642512"/>
          </a:xfrm>
          <a:prstGeom prst="rect">
            <a:avLst/>
          </a:prstGeom>
        </p:spPr>
      </p:pic>
    </p:spTree>
    <p:extLst>
      <p:ext uri="{BB962C8B-B14F-4D97-AF65-F5344CB8AC3E}">
        <p14:creationId xmlns:p14="http://schemas.microsoft.com/office/powerpoint/2010/main" val="3113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Marketplace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639" y="1367629"/>
            <a:ext cx="5486399" cy="4528345"/>
          </a:xfrm>
        </p:spPr>
        <p:txBody>
          <a:bodyPr>
            <a:normAutofit/>
          </a:bodyPr>
          <a:lstStyle/>
          <a:p>
            <a:r>
              <a:rPr lang="en-IE" b="1" i="1" dirty="0">
                <a:solidFill>
                  <a:schemeClr val="tx2"/>
                </a:solidFill>
              </a:rPr>
              <a:t>Azure Marketplace</a:t>
            </a:r>
            <a:r>
              <a:rPr lang="en-IE" b="1" dirty="0">
                <a:solidFill>
                  <a:schemeClr val="tx2"/>
                </a:solidFill>
              </a:rPr>
              <a:t> </a:t>
            </a:r>
            <a:r>
              <a:rPr lang="en-IE" dirty="0"/>
              <a:t>is a service on Azure that helps connect end users with Microsoft partners, independent software vendors (ISVs), and start-ups that are offering their solutions and services, which are optimized to run on Azure.</a:t>
            </a:r>
          </a:p>
          <a:p>
            <a:pPr marL="0" indent="0">
              <a:buNone/>
            </a:pPr>
            <a:endParaRPr lang="en-IE" dirty="0"/>
          </a:p>
        </p:txBody>
      </p:sp>
      <p:sp>
        <p:nvSpPr>
          <p:cNvPr id="4" name="Textplatzhalter 3">
            <a:extLst>
              <a:ext uri="{FF2B5EF4-FFF2-40B4-BE49-F238E27FC236}">
                <a16:creationId xmlns:a16="http://schemas.microsoft.com/office/drawing/2014/main" id="{B6998FAB-2229-4A11-AE5E-5AC664B2C627}"/>
              </a:ext>
            </a:extLst>
          </p:cNvPr>
          <p:cNvSpPr>
            <a:spLocks noGrp="1"/>
          </p:cNvSpPr>
          <p:nvPr>
            <p:ph type="body" sz="quarter" idx="11"/>
          </p:nvPr>
        </p:nvSpPr>
        <p:spPr>
          <a:xfrm>
            <a:off x="6675439" y="1367630"/>
            <a:ext cx="5486399" cy="5324535"/>
          </a:xfrm>
        </p:spPr>
        <p:txBody>
          <a:bodyPr/>
          <a:lstStyle/>
          <a:p>
            <a:r>
              <a:rPr lang="en-IE" b="1" i="1" dirty="0">
                <a:solidFill>
                  <a:schemeClr val="tx2"/>
                </a:solidFill>
              </a:rPr>
              <a:t>Azure Marketplace </a:t>
            </a:r>
            <a:r>
              <a:rPr lang="en-IE" dirty="0"/>
              <a:t>allows customers—mostly IT professionals and cloud developers—to find, try, purchase, and provision applications and services from hundreds of leading service providers, all certified to run on Azure. At the time of writing, this includes over </a:t>
            </a:r>
            <a:r>
              <a:rPr lang="en-IE" b="1" dirty="0"/>
              <a:t>10,000 </a:t>
            </a:r>
            <a:r>
              <a:rPr lang="en-IE" dirty="0"/>
              <a:t>listings.</a:t>
            </a:r>
          </a:p>
          <a:p>
            <a:endParaRPr lang="de-DE" dirty="0"/>
          </a:p>
        </p:txBody>
      </p:sp>
    </p:spTree>
    <p:extLst>
      <p:ext uri="{BB962C8B-B14F-4D97-AF65-F5344CB8AC3E}">
        <p14:creationId xmlns:p14="http://schemas.microsoft.com/office/powerpoint/2010/main" val="4858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2220" y="3052577"/>
            <a:ext cx="2724979" cy="1054585"/>
          </a:xfrm>
          <a:prstGeom prst="rect">
            <a:avLst/>
          </a:prstGeom>
          <a:noFill/>
        </p:spPr>
        <p:txBody>
          <a:bodyPr wrap="square" rtlCol="0">
            <a:spAutoFit/>
          </a:bodyPr>
          <a:lstStyle/>
          <a:p>
            <a:r>
              <a:rPr lang="de-DE" sz="6119" i="1" dirty="0">
                <a:solidFill>
                  <a:srgbClr val="0070C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2877819" y="3052577"/>
            <a:ext cx="698239" cy="1054585"/>
          </a:xfrm>
          <a:prstGeom prst="rect">
            <a:avLst/>
          </a:prstGeom>
          <a:noFill/>
        </p:spPr>
        <p:txBody>
          <a:bodyPr wrap="square" rtlCol="0">
            <a:spAutoFit/>
          </a:bodyPr>
          <a:lstStyle/>
          <a:p>
            <a:r>
              <a:rPr lang="de-DE" sz="6119" dirty="0">
                <a:solidFill>
                  <a:srgbClr val="0070C0"/>
                </a:solidFill>
                <a:latin typeface="Segoe UI Light" panose="020B0502040204020203" pitchFamily="34" charset="0"/>
                <a:cs typeface="Segoe UI Light" panose="020B0502040204020203" pitchFamily="34" charset="0"/>
              </a:rPr>
              <a:t>_</a:t>
            </a:r>
            <a:r>
              <a:rPr lang="de-DE" sz="6119" dirty="0">
                <a:solidFill>
                  <a:srgbClr val="EC6501"/>
                </a:solidFill>
                <a:latin typeface="Segoe UI Light" panose="020B0502040204020203" pitchFamily="34" charset="0"/>
                <a:cs typeface="Segoe UI Light" panose="020B0502040204020203" pitchFamily="34" charset="0"/>
              </a:rPr>
              <a:t> </a:t>
            </a:r>
            <a:endParaRPr lang="de-DE" sz="6119" i="1" dirty="0">
              <a:solidFill>
                <a:srgbClr val="EC65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84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00"/>
                            </p:stCondLst>
                            <p:childTnLst>
                              <p:par>
                                <p:cTn id="12" presetID="35" presetClass="emph" presetSubtype="0" repeatCount="indefinite" fill="hold" grpId="0" nodeType="after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B5B-D2B1-40F4-B466-A5DCA3B08B11}"/>
              </a:ext>
            </a:extLst>
          </p:cNvPr>
          <p:cNvSpPr>
            <a:spLocks noGrp="1"/>
          </p:cNvSpPr>
          <p:nvPr>
            <p:ph type="title"/>
          </p:nvPr>
        </p:nvSpPr>
        <p:spPr/>
        <p:txBody>
          <a:bodyPr/>
          <a:lstStyle/>
          <a:p>
            <a:r>
              <a:rPr lang="en-IE" dirty="0"/>
              <a:t>Exercise 3</a:t>
            </a:r>
            <a:endParaRPr lang="en-US" dirty="0"/>
          </a:p>
        </p:txBody>
      </p:sp>
      <p:sp>
        <p:nvSpPr>
          <p:cNvPr id="3" name="Textplatzhalter 2">
            <a:extLst>
              <a:ext uri="{FF2B5EF4-FFF2-40B4-BE49-F238E27FC236}">
                <a16:creationId xmlns:a16="http://schemas.microsoft.com/office/drawing/2014/main" id="{BAFEC11D-FEC8-42D8-909A-96C3C5CF6783}"/>
              </a:ext>
            </a:extLst>
          </p:cNvPr>
          <p:cNvSpPr>
            <a:spLocks noGrp="1"/>
          </p:cNvSpPr>
          <p:nvPr>
            <p:ph type="body" sz="quarter" idx="10"/>
          </p:nvPr>
        </p:nvSpPr>
        <p:spPr>
          <a:xfrm>
            <a:off x="274639" y="1367630"/>
            <a:ext cx="11656104" cy="1015663"/>
          </a:xfrm>
        </p:spPr>
        <p:txBody>
          <a:bodyPr/>
          <a:lstStyle/>
          <a:p>
            <a:r>
              <a:rPr lang="de-DE" dirty="0">
                <a:hlinkClick r:id="rId3"/>
              </a:rPr>
              <a:t>https://github.com/CSA-OCP-GER/azure-fundamentals-v2</a:t>
            </a:r>
            <a:r>
              <a:rPr lang="de-DE" dirty="0"/>
              <a:t> </a:t>
            </a:r>
          </a:p>
        </p:txBody>
      </p:sp>
      <p:pic>
        <p:nvPicPr>
          <p:cNvPr id="11" name="Grafik 10" descr="Ein Bild, das drinnen, Wand, Boden enthält.&#10;&#10;Automatisch generierte Beschreibung">
            <a:extLst>
              <a:ext uri="{FF2B5EF4-FFF2-40B4-BE49-F238E27FC236}">
                <a16:creationId xmlns:a16="http://schemas.microsoft.com/office/drawing/2014/main" id="{067EBA46-B3E2-457F-83D6-EDF7873CB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26" y="3122264"/>
            <a:ext cx="3102017" cy="2977936"/>
          </a:xfrm>
          <a:prstGeom prst="rect">
            <a:avLst/>
          </a:prstGeom>
          <a:ln>
            <a:noFill/>
          </a:ln>
          <a:effectLst>
            <a:softEdge rad="112500"/>
          </a:effectLst>
        </p:spPr>
      </p:pic>
    </p:spTree>
    <p:extLst>
      <p:ext uri="{BB962C8B-B14F-4D97-AF65-F5344CB8AC3E}">
        <p14:creationId xmlns:p14="http://schemas.microsoft.com/office/powerpoint/2010/main" val="400650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C4036D74-1C5D-4E42-A5F2-0AE58B0B0D50}"/>
              </a:ext>
            </a:extLst>
          </p:cNvPr>
          <p:cNvSpPr>
            <a:spLocks noGrp="1"/>
          </p:cNvSpPr>
          <p:nvPr>
            <p:ph type="title"/>
          </p:nvPr>
        </p:nvSpPr>
        <p:spPr/>
        <p:txBody>
          <a:bodyPr/>
          <a:lstStyle/>
          <a:p>
            <a:r>
              <a:rPr lang="en-US" dirty="0"/>
              <a:t>Azure solutions</a:t>
            </a:r>
            <a:endParaRPr lang="de-DE" dirty="0"/>
          </a:p>
        </p:txBody>
      </p:sp>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Internet of Things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797735" cy="1388615"/>
          </a:xfrm>
        </p:spPr>
        <p:txBody>
          <a:bodyPr>
            <a:noAutofit/>
          </a:bodyPr>
          <a:lstStyle/>
          <a:p>
            <a:pPr marL="0" indent="0">
              <a:buNone/>
            </a:pPr>
            <a:r>
              <a:rPr lang="en-US" sz="2800" dirty="0">
                <a:latin typeface="+mn-lt"/>
              </a:rPr>
              <a:t>The internet allows any item that's online-capable to access valuable information. This ability for devices to garner and then relay information for data analysis is referred to as the Internet of Things (IoT)</a:t>
            </a:r>
          </a:p>
        </p:txBody>
      </p:sp>
      <p:sp>
        <p:nvSpPr>
          <p:cNvPr id="6" name="Text Placeholder 2">
            <a:extLst>
              <a:ext uri="{FF2B5EF4-FFF2-40B4-BE49-F238E27FC236}">
                <a16:creationId xmlns:a16="http://schemas.microsoft.com/office/drawing/2014/main" id="{1564A785-3CCA-4D5C-B833-6930F371AE1B}"/>
              </a:ext>
            </a:extLst>
          </p:cNvPr>
          <p:cNvSpPr txBox="1">
            <a:spLocks/>
          </p:cNvSpPr>
          <p:nvPr/>
        </p:nvSpPr>
        <p:spPr>
          <a:xfrm>
            <a:off x="1440843" y="7437197"/>
            <a:ext cx="10048819" cy="100074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430138"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72857" y="4473754"/>
            <a:ext cx="2645343" cy="1574827"/>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Microsoft IoT Central.</a:t>
            </a:r>
            <a:r>
              <a:rPr lang="en-US" sz="1600" dirty="0">
                <a:solidFill>
                  <a:schemeClr val="bg1"/>
                </a:solidFill>
              </a:rPr>
              <a:t> </a:t>
            </a:r>
            <a:br>
              <a:rPr lang="en-US" sz="1600" dirty="0">
                <a:solidFill>
                  <a:schemeClr val="bg1"/>
                </a:solidFill>
              </a:rPr>
            </a:br>
            <a:r>
              <a:rPr lang="en-US" sz="1600" dirty="0">
                <a:solidFill>
                  <a:schemeClr val="bg1"/>
                </a:solidFill>
              </a:rPr>
              <a:t>A fully-managed global IoT software as a service (SaaS) solution that makes it easy to connect, monitor, and manage your IoT assets at scale</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709118"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3969735" y="2837269"/>
            <a:ext cx="3130780"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4212454" y="4473754"/>
            <a:ext cx="2645343"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IoT Hub. </a:t>
            </a:r>
            <a:br>
              <a:rPr lang="en-US" sz="1600" b="1" dirty="0">
                <a:solidFill>
                  <a:schemeClr val="bg1"/>
                </a:solidFill>
              </a:rPr>
            </a:br>
            <a:r>
              <a:rPr lang="en-US" sz="1600" dirty="0">
                <a:solidFill>
                  <a:schemeClr val="bg1"/>
                </a:solidFill>
              </a:rPr>
              <a:t>A managed service hosted in the cloud that acts as a central message hub for bidirectional communication between your IoT application and the devices it manages</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4248715" y="3015030"/>
            <a:ext cx="2572820"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24" y="3129957"/>
            <a:ext cx="924808"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747" y="3113742"/>
            <a:ext cx="978757" cy="1000746"/>
          </a:xfrm>
          <a:prstGeom prst="rect">
            <a:avLst/>
          </a:prstGeom>
        </p:spPr>
      </p:pic>
    </p:spTree>
    <p:extLst>
      <p:ext uri="{BB962C8B-B14F-4D97-AF65-F5344CB8AC3E}">
        <p14:creationId xmlns:p14="http://schemas.microsoft.com/office/powerpoint/2010/main" val="13590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Big data and analytics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Big data refers to large volumes of data that become increasingly hard to make sense of, or consequently make decisions about. Some big data and analytic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604431" y="598314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1604431" y="7383684"/>
            <a:ext cx="9383692" cy="122564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73721"/>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SQL Data Warehouse: </a:t>
            </a:r>
            <a:br>
              <a:rPr lang="en-US" sz="1600" b="1" dirty="0">
                <a:solidFill>
                  <a:schemeClr val="bg1"/>
                </a:solidFill>
              </a:rPr>
            </a:br>
            <a:r>
              <a:rPr lang="en-US" sz="1600" dirty="0">
                <a:solidFill>
                  <a:schemeClr val="bg1"/>
                </a:solidFill>
              </a:rPr>
              <a:t>A cloud-based Enterprise Data Warehouse that leverages massively parallel processing (</a:t>
            </a:r>
            <a:r>
              <a:rPr lang="en-US" sz="1600" dirty="0" err="1">
                <a:solidFill>
                  <a:schemeClr val="bg1"/>
                </a:solidFill>
              </a:rPr>
              <a:t>mpp</a:t>
            </a:r>
            <a:r>
              <a:rPr lang="en-US" sz="1600" dirty="0">
                <a:solidFill>
                  <a:schemeClr val="bg1"/>
                </a:solidFill>
              </a:rPr>
              <a:t>) to run complex queries quickly across petabytes of data</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765" y="3165738"/>
            <a:ext cx="772184"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HDInsight: </a:t>
            </a:r>
            <a:br>
              <a:rPr lang="en-US" sz="1600" b="1" dirty="0">
                <a:solidFill>
                  <a:schemeClr val="bg1"/>
                </a:solidFill>
              </a:rPr>
            </a:br>
            <a:r>
              <a:rPr lang="en-US" sz="1600" dirty="0">
                <a:solidFill>
                  <a:schemeClr val="bg1"/>
                </a:solidFill>
              </a:rPr>
              <a:t>A fully-managed, open-source analytics service for enterprises. It is a cloud service that makes it easier, faster, and more cost-effective to process massive amounts of data</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71820"/>
            <a:ext cx="828635" cy="868094"/>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73721"/>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Data Lake Analytics: </a:t>
            </a:r>
            <a:r>
              <a:rPr lang="en-US" sz="1600" dirty="0">
                <a:solidFill>
                  <a:schemeClr val="bg1"/>
                </a:solidFill>
              </a:rPr>
              <a:t>An on-demand analytics job service that simplifies big data. Instead of deploying, configuring, and tuning hardware, you write queries to transform your data and extract valuable insights.</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28907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Artificial Intelligence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1388615"/>
          </a:xfrm>
        </p:spPr>
        <p:txBody>
          <a:bodyPr>
            <a:noAutofit/>
          </a:bodyPr>
          <a:lstStyle/>
          <a:p>
            <a:pPr marL="0" indent="0">
              <a:buNone/>
            </a:pPr>
            <a:r>
              <a:rPr lang="en-US" sz="2800" dirty="0">
                <a:latin typeface="+mn-lt"/>
              </a:rPr>
              <a:t>Artificial Intelligence (AI),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 Some AI services in Azure include:</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service. </a:t>
            </a:r>
            <a:br>
              <a:rPr lang="en-US" sz="1600" b="1" dirty="0">
                <a:solidFill>
                  <a:schemeClr val="bg1"/>
                </a:solidFill>
              </a:rPr>
            </a:br>
            <a:r>
              <a:rPr lang="en-US" sz="1600" dirty="0">
                <a:solidFill>
                  <a:schemeClr val="bg1"/>
                </a:solidFill>
              </a:rPr>
              <a:t>Provides a cloud-based environment used to develop, train, test, deploy, manage, and track machine learning models</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Machine Learning Studio. </a:t>
            </a:r>
            <a:br>
              <a:rPr lang="en-US" sz="1600" b="1" dirty="0">
                <a:solidFill>
                  <a:schemeClr val="bg1"/>
                </a:solidFill>
              </a:rPr>
            </a:br>
            <a:r>
              <a:rPr lang="en-US" sz="1600" dirty="0">
                <a:solidFill>
                  <a:schemeClr val="bg1"/>
                </a:solidFill>
              </a:rPr>
              <a:t>A collaborative, drag-and-drop visual workspace where you can build, test, and deploy machine learning solutions without needing to write code</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459829"/>
            <a:ext cx="896777" cy="962077"/>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43614"/>
            <a:ext cx="932822" cy="1000746"/>
          </a:xfrm>
          <a:prstGeom prst="rect">
            <a:avLst/>
          </a:prstGeom>
        </p:spPr>
      </p:pic>
    </p:spTree>
    <p:extLst>
      <p:ext uri="{BB962C8B-B14F-4D97-AF65-F5344CB8AC3E}">
        <p14:creationId xmlns:p14="http://schemas.microsoft.com/office/powerpoint/2010/main" val="32813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Serverless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1532687"/>
          </a:xfrm>
        </p:spPr>
        <p:txBody>
          <a:bodyPr>
            <a:normAutofit/>
          </a:bodyPr>
          <a:lstStyle/>
          <a:p>
            <a:pPr marL="0" indent="0">
              <a:buNone/>
            </a:pPr>
            <a:r>
              <a:rPr lang="en-US" sz="2800" dirty="0">
                <a:latin typeface="+mn-lt"/>
              </a:rPr>
              <a:t>Serverless computing is a cloud-hosted execution environment that runs your code but abstracts the underlying hosting environment. Some serverless services in Azure include:</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2566538" y="6456158"/>
            <a:ext cx="9383691"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
        <p:nvSpPr>
          <p:cNvPr id="9" name="Text Placeholder 2">
            <a:extLst>
              <a:ext uri="{FF2B5EF4-FFF2-40B4-BE49-F238E27FC236}">
                <a16:creationId xmlns:a16="http://schemas.microsoft.com/office/drawing/2014/main" id="{09719ECC-F2C6-4200-B868-DA17400A4197}"/>
              </a:ext>
            </a:extLst>
          </p:cNvPr>
          <p:cNvSpPr txBox="1">
            <a:spLocks/>
          </p:cNvSpPr>
          <p:nvPr/>
        </p:nvSpPr>
        <p:spPr>
          <a:xfrm>
            <a:off x="-1604431" y="8954791"/>
            <a:ext cx="9383692" cy="122564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0" name="Rechteck 9">
            <a:extLst>
              <a:ext uri="{FF2B5EF4-FFF2-40B4-BE49-F238E27FC236}">
                <a16:creationId xmlns:a16="http://schemas.microsoft.com/office/drawing/2014/main" id="{21C79D1F-54AE-4A54-A12E-206D8FE61013}"/>
              </a:ext>
            </a:extLst>
          </p:cNvPr>
          <p:cNvSpPr/>
          <p:nvPr/>
        </p:nvSpPr>
        <p:spPr bwMode="auto">
          <a:xfrm>
            <a:off x="409513"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1" name="Text Placeholder 2">
            <a:extLst>
              <a:ext uri="{FF2B5EF4-FFF2-40B4-BE49-F238E27FC236}">
                <a16:creationId xmlns:a16="http://schemas.microsoft.com/office/drawing/2014/main" id="{0F790F55-C3B1-408E-BA45-84E97F47416F}"/>
              </a:ext>
            </a:extLst>
          </p:cNvPr>
          <p:cNvSpPr txBox="1">
            <a:spLocks/>
          </p:cNvSpPr>
          <p:nvPr/>
        </p:nvSpPr>
        <p:spPr>
          <a:xfrm>
            <a:off x="697947" y="4226015"/>
            <a:ext cx="3037821" cy="21351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Functions. </a:t>
            </a:r>
            <a:br>
              <a:rPr lang="en-US" sz="1600" b="1" dirty="0">
                <a:solidFill>
                  <a:schemeClr val="bg1"/>
                </a:solidFill>
              </a:rPr>
            </a:br>
            <a:r>
              <a:rPr lang="en-US" sz="1600" dirty="0">
                <a:solidFill>
                  <a:schemeClr val="bg1"/>
                </a:solidFill>
              </a:rPr>
              <a:t>Concerned with the code running your service and not the underlying platform or infrastructure. Creates infrastructure based on an event.</a:t>
            </a:r>
          </a:p>
        </p:txBody>
      </p:sp>
      <p:sp>
        <p:nvSpPr>
          <p:cNvPr id="12" name="Rechteck 11">
            <a:extLst>
              <a:ext uri="{FF2B5EF4-FFF2-40B4-BE49-F238E27FC236}">
                <a16:creationId xmlns:a16="http://schemas.microsoft.com/office/drawing/2014/main" id="{A2F7FC5C-AE4B-490C-ACF7-592887C87ED8}"/>
              </a:ext>
            </a:extLst>
          </p:cNvPr>
          <p:cNvSpPr/>
          <p:nvPr/>
        </p:nvSpPr>
        <p:spPr bwMode="auto">
          <a:xfrm>
            <a:off x="731613"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4" name="Picture 9">
            <a:extLst>
              <a:ext uri="{FF2B5EF4-FFF2-40B4-BE49-F238E27FC236}">
                <a16:creationId xmlns:a16="http://schemas.microsoft.com/office/drawing/2014/main" id="{8A015CEF-5395-49BF-94D6-A0EE79FC30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28" y="3165738"/>
            <a:ext cx="680257" cy="680257"/>
          </a:xfrm>
          <a:prstGeom prst="rect">
            <a:avLst/>
          </a:prstGeom>
        </p:spPr>
      </p:pic>
      <p:sp>
        <p:nvSpPr>
          <p:cNvPr id="16" name="Rechteck 15">
            <a:extLst>
              <a:ext uri="{FF2B5EF4-FFF2-40B4-BE49-F238E27FC236}">
                <a16:creationId xmlns:a16="http://schemas.microsoft.com/office/drawing/2014/main" id="{AC80CBF1-A70F-403F-B9C5-53A67E26E576}"/>
              </a:ext>
            </a:extLst>
          </p:cNvPr>
          <p:cNvSpPr/>
          <p:nvPr/>
        </p:nvSpPr>
        <p:spPr bwMode="auto">
          <a:xfrm>
            <a:off x="4340714"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689B5F28-F7B6-4E11-9ADF-2C6E0D9BF583}"/>
              </a:ext>
            </a:extLst>
          </p:cNvPr>
          <p:cNvSpPr txBox="1">
            <a:spLocks/>
          </p:cNvSpPr>
          <p:nvPr/>
        </p:nvSpPr>
        <p:spPr>
          <a:xfrm>
            <a:off x="4629148" y="4226015"/>
            <a:ext cx="3150112"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600" b="1" dirty="0">
                <a:solidFill>
                  <a:schemeClr val="bg1"/>
                </a:solidFill>
              </a:rPr>
              <a:t>Azure Logic Apps. </a:t>
            </a:r>
            <a:r>
              <a:rPr lang="en-US" sz="1600" dirty="0">
                <a:solidFill>
                  <a:schemeClr val="bg1"/>
                </a:solidFill>
              </a:rPr>
              <a:t>A cloud service that helps you automate and orchestrate tasks, business processes, and workflows when you need to integrate apps, data, systems, and services across enterprises or organizations. </a:t>
            </a:r>
          </a:p>
        </p:txBody>
      </p:sp>
      <p:sp>
        <p:nvSpPr>
          <p:cNvPr id="18" name="Rechteck 17">
            <a:extLst>
              <a:ext uri="{FF2B5EF4-FFF2-40B4-BE49-F238E27FC236}">
                <a16:creationId xmlns:a16="http://schemas.microsoft.com/office/drawing/2014/main" id="{33D19DB5-1F38-4F0C-9FA4-51FEC0ECFE32}"/>
              </a:ext>
            </a:extLst>
          </p:cNvPr>
          <p:cNvSpPr/>
          <p:nvPr/>
        </p:nvSpPr>
        <p:spPr bwMode="auto">
          <a:xfrm>
            <a:off x="4662814"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9" name="Grafik 18">
            <a:extLst>
              <a:ext uri="{FF2B5EF4-FFF2-40B4-BE49-F238E27FC236}">
                <a16:creationId xmlns:a16="http://schemas.microsoft.com/office/drawing/2014/main" id="{9C0F5AF4-6DE2-454D-97AD-5287891D6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741" y="3091549"/>
            <a:ext cx="828635" cy="828635"/>
          </a:xfrm>
          <a:prstGeom prst="rect">
            <a:avLst/>
          </a:prstGeom>
        </p:spPr>
      </p:pic>
      <p:sp>
        <p:nvSpPr>
          <p:cNvPr id="20" name="Rechteck 19">
            <a:extLst>
              <a:ext uri="{FF2B5EF4-FFF2-40B4-BE49-F238E27FC236}">
                <a16:creationId xmlns:a16="http://schemas.microsoft.com/office/drawing/2014/main" id="{D2BBDD80-9444-484F-A17A-1FC211A6F02F}"/>
              </a:ext>
            </a:extLst>
          </p:cNvPr>
          <p:cNvSpPr/>
          <p:nvPr/>
        </p:nvSpPr>
        <p:spPr bwMode="auto">
          <a:xfrm>
            <a:off x="8328170" y="2703992"/>
            <a:ext cx="3614688" cy="3704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21" name="Text Placeholder 2">
            <a:extLst>
              <a:ext uri="{FF2B5EF4-FFF2-40B4-BE49-F238E27FC236}">
                <a16:creationId xmlns:a16="http://schemas.microsoft.com/office/drawing/2014/main" id="{80491BD2-3864-44FC-A351-5C18A0D184AA}"/>
              </a:ext>
            </a:extLst>
          </p:cNvPr>
          <p:cNvSpPr txBox="1">
            <a:spLocks/>
          </p:cNvSpPr>
          <p:nvPr/>
        </p:nvSpPr>
        <p:spPr>
          <a:xfrm>
            <a:off x="8616604" y="4226015"/>
            <a:ext cx="3037821" cy="196010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b="1" dirty="0">
                <a:solidFill>
                  <a:schemeClr val="bg1"/>
                </a:solidFill>
              </a:rPr>
              <a:t>Azure Event Grid. </a:t>
            </a:r>
            <a:br>
              <a:rPr lang="en-US" sz="1600" b="1" dirty="0">
                <a:solidFill>
                  <a:schemeClr val="bg1"/>
                </a:solidFill>
              </a:rPr>
            </a:br>
            <a:r>
              <a:rPr lang="en-US" sz="1600" dirty="0">
                <a:solidFill>
                  <a:schemeClr val="bg1"/>
                </a:solidFill>
              </a:rPr>
              <a:t>A fully-managed, intelligent event routing service that uses a publish-subscribe model for uniform event consumption.</a:t>
            </a:r>
          </a:p>
        </p:txBody>
      </p:sp>
      <p:sp>
        <p:nvSpPr>
          <p:cNvPr id="22" name="Rechteck 21">
            <a:extLst>
              <a:ext uri="{FF2B5EF4-FFF2-40B4-BE49-F238E27FC236}">
                <a16:creationId xmlns:a16="http://schemas.microsoft.com/office/drawing/2014/main" id="{7AD047B5-CAD7-4771-BC34-0ECBCD8BE923}"/>
              </a:ext>
            </a:extLst>
          </p:cNvPr>
          <p:cNvSpPr/>
          <p:nvPr/>
        </p:nvSpPr>
        <p:spPr bwMode="auto">
          <a:xfrm>
            <a:off x="8650270" y="2881753"/>
            <a:ext cx="297048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23" name="Picture 13">
            <a:extLst>
              <a:ext uri="{FF2B5EF4-FFF2-40B4-BE49-F238E27FC236}">
                <a16:creationId xmlns:a16="http://schemas.microsoft.com/office/drawing/2014/main" id="{E91A3A18-9891-4E80-9699-CECECC67B7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258" y="3184611"/>
            <a:ext cx="642512" cy="642512"/>
          </a:xfrm>
          <a:prstGeom prst="rect">
            <a:avLst/>
          </a:prstGeom>
        </p:spPr>
      </p:pic>
    </p:spTree>
    <p:extLst>
      <p:ext uri="{BB962C8B-B14F-4D97-AF65-F5344CB8AC3E}">
        <p14:creationId xmlns:p14="http://schemas.microsoft.com/office/powerpoint/2010/main" val="14667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2 – Learning objectives</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3" y="1367630"/>
            <a:ext cx="10939836" cy="4084195"/>
          </a:xfrm>
        </p:spPr>
        <p:txBody>
          <a:bodyPr/>
          <a:lstStyle/>
          <a:p>
            <a:r>
              <a:rPr lang="en-US" dirty="0">
                <a:latin typeface="+mn-lt"/>
              </a:rPr>
              <a:t>Understand and describe core Azure architectural components</a:t>
            </a:r>
          </a:p>
          <a:p>
            <a:pPr>
              <a:spcBef>
                <a:spcPts val="600"/>
              </a:spcBef>
            </a:pPr>
            <a:r>
              <a:rPr lang="en-US" dirty="0">
                <a:latin typeface="+mn-lt"/>
              </a:rPr>
              <a:t>Understand and describe core Azure services and products</a:t>
            </a:r>
          </a:p>
          <a:p>
            <a:r>
              <a:rPr lang="en-US" dirty="0">
                <a:latin typeface="+mn-lt"/>
              </a:rPr>
              <a:t>Understand and describe Azure solutions</a:t>
            </a:r>
          </a:p>
          <a:p>
            <a:r>
              <a:rPr lang="en-US" dirty="0">
                <a:latin typeface="+mn-lt"/>
              </a:rPr>
              <a:t>Understand and describe Azure management tools</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DevOps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5943535" cy="4826436"/>
          </a:xfrm>
        </p:spPr>
        <p:txBody>
          <a:bodyPr>
            <a:noAutofit/>
          </a:bodyPr>
          <a:lstStyle/>
          <a:p>
            <a:pPr marL="0" indent="0">
              <a:buNone/>
            </a:pPr>
            <a:r>
              <a:rPr lang="en-IE" sz="2800" dirty="0">
                <a:latin typeface="+mn-lt"/>
              </a:rPr>
              <a:t>DevOps allows you to create, build, and release pipelines that provide continuous integration, delivery, and deployment for your applications. It brings together people, processes, and technology, automating software delivery to provide continuous value to your users</a:t>
            </a:r>
          </a:p>
        </p:txBody>
      </p:sp>
      <p:sp>
        <p:nvSpPr>
          <p:cNvPr id="7" name="Text Placeholder 2">
            <a:extLst>
              <a:ext uri="{FF2B5EF4-FFF2-40B4-BE49-F238E27FC236}">
                <a16:creationId xmlns:a16="http://schemas.microsoft.com/office/drawing/2014/main" id="{6664FC4D-85C3-45F3-B459-8EDFC208200A}"/>
              </a:ext>
            </a:extLst>
          </p:cNvPr>
          <p:cNvSpPr txBox="1">
            <a:spLocks/>
          </p:cNvSpPr>
          <p:nvPr/>
        </p:nvSpPr>
        <p:spPr>
          <a:xfrm>
            <a:off x="1440843" y="9186652"/>
            <a:ext cx="9513342" cy="85157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sp>
        <p:nvSpPr>
          <p:cNvPr id="11" name="Rechteck 10">
            <a:extLst>
              <a:ext uri="{FF2B5EF4-FFF2-40B4-BE49-F238E27FC236}">
                <a16:creationId xmlns:a16="http://schemas.microsoft.com/office/drawing/2014/main" id="{9AA66D81-477E-449B-98A6-C9CB127291ED}"/>
              </a:ext>
            </a:extLst>
          </p:cNvPr>
          <p:cNvSpPr/>
          <p:nvPr/>
        </p:nvSpPr>
        <p:spPr bwMode="auto">
          <a:xfrm>
            <a:off x="6188887"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3" name="Text Placeholder 2">
            <a:extLst>
              <a:ext uri="{FF2B5EF4-FFF2-40B4-BE49-F238E27FC236}">
                <a16:creationId xmlns:a16="http://schemas.microsoft.com/office/drawing/2014/main" id="{301AE9F1-20CE-4636-ACCF-EE65C86BAD47}"/>
              </a:ext>
            </a:extLst>
          </p:cNvPr>
          <p:cNvSpPr txBox="1">
            <a:spLocks/>
          </p:cNvSpPr>
          <p:nvPr/>
        </p:nvSpPr>
        <p:spPr>
          <a:xfrm>
            <a:off x="6412496" y="3803626"/>
            <a:ext cx="2437071" cy="1574827"/>
          </a:xfrm>
          <a:prstGeom prst="rect">
            <a:avLst/>
          </a:prstGeom>
        </p:spPr>
        <p:txBody>
          <a:bodyPr vert="horz" lIns="93260" tIns="46630" rIns="93260" bIns="4663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DevOps Services: </a:t>
            </a:r>
            <a:r>
              <a:rPr lang="en-US" sz="1600" dirty="0">
                <a:solidFill>
                  <a:schemeClr val="bg1"/>
                </a:solidFill>
              </a:rPr>
              <a:t>provides development collaboration tools including pipelines, Git repositories, Kanban boards, and extensive automated and cloud-based load testing</a:t>
            </a:r>
          </a:p>
        </p:txBody>
      </p:sp>
      <p:sp>
        <p:nvSpPr>
          <p:cNvPr id="14" name="Rechteck 13">
            <a:extLst>
              <a:ext uri="{FF2B5EF4-FFF2-40B4-BE49-F238E27FC236}">
                <a16:creationId xmlns:a16="http://schemas.microsoft.com/office/drawing/2014/main" id="{9A412931-C9FB-4AB8-92E9-35384DD846DB}"/>
              </a:ext>
            </a:extLst>
          </p:cNvPr>
          <p:cNvSpPr/>
          <p:nvPr/>
        </p:nvSpPr>
        <p:spPr bwMode="auto">
          <a:xfrm>
            <a:off x="6445902"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6" name="Rechteck 15">
            <a:extLst>
              <a:ext uri="{FF2B5EF4-FFF2-40B4-BE49-F238E27FC236}">
                <a16:creationId xmlns:a16="http://schemas.microsoft.com/office/drawing/2014/main" id="{E052ABFB-F52F-48B4-8AB0-C9878294B733}"/>
              </a:ext>
            </a:extLst>
          </p:cNvPr>
          <p:cNvSpPr/>
          <p:nvPr/>
        </p:nvSpPr>
        <p:spPr bwMode="auto">
          <a:xfrm>
            <a:off x="9277484" y="2167141"/>
            <a:ext cx="2884289" cy="33745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17" name="Text Placeholder 2">
            <a:extLst>
              <a:ext uri="{FF2B5EF4-FFF2-40B4-BE49-F238E27FC236}">
                <a16:creationId xmlns:a16="http://schemas.microsoft.com/office/drawing/2014/main" id="{0B83D909-4CAE-423D-BA26-027A0804DAD7}"/>
              </a:ext>
            </a:extLst>
          </p:cNvPr>
          <p:cNvSpPr txBox="1">
            <a:spLocks/>
          </p:cNvSpPr>
          <p:nvPr/>
        </p:nvSpPr>
        <p:spPr>
          <a:xfrm>
            <a:off x="9501093" y="3803626"/>
            <a:ext cx="2437071" cy="1574827"/>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Azure DevTest Labs: </a:t>
            </a:r>
            <a:r>
              <a:rPr lang="en-US" sz="1600" dirty="0">
                <a:solidFill>
                  <a:schemeClr val="bg1"/>
                </a:solidFill>
              </a:rPr>
              <a:t>Allows you to quickly create environments in Azure while minimizing waste and controlling cost</a:t>
            </a:r>
          </a:p>
        </p:txBody>
      </p:sp>
      <p:sp>
        <p:nvSpPr>
          <p:cNvPr id="18" name="Rechteck 17">
            <a:extLst>
              <a:ext uri="{FF2B5EF4-FFF2-40B4-BE49-F238E27FC236}">
                <a16:creationId xmlns:a16="http://schemas.microsoft.com/office/drawing/2014/main" id="{9335E646-78E4-4FD8-8EE9-955E60C9B547}"/>
              </a:ext>
            </a:extLst>
          </p:cNvPr>
          <p:cNvSpPr/>
          <p:nvPr/>
        </p:nvSpPr>
        <p:spPr bwMode="auto">
          <a:xfrm>
            <a:off x="9534499" y="2344902"/>
            <a:ext cx="2370258" cy="124822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C1533B9D-4FCF-403C-825F-72A697461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643" y="2516019"/>
            <a:ext cx="896777" cy="849696"/>
          </a:xfrm>
          <a:prstGeom prst="rect">
            <a:avLst/>
          </a:prstGeom>
        </p:spPr>
      </p:pic>
      <p:pic>
        <p:nvPicPr>
          <p:cNvPr id="10" name="Picture 9">
            <a:extLst>
              <a:ext uri="{FF2B5EF4-FFF2-40B4-BE49-F238E27FC236}">
                <a16:creationId xmlns:a16="http://schemas.microsoft.com/office/drawing/2014/main" id="{E5165C6B-C1B2-46F9-8E8E-0ECCB7EC94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217" y="2477576"/>
            <a:ext cx="932822" cy="932822"/>
          </a:xfrm>
          <a:prstGeom prst="rect">
            <a:avLst/>
          </a:prstGeom>
        </p:spPr>
      </p:pic>
    </p:spTree>
    <p:extLst>
      <p:ext uri="{BB962C8B-B14F-4D97-AF65-F5344CB8AC3E}">
        <p14:creationId xmlns:p14="http://schemas.microsoft.com/office/powerpoint/2010/main" val="22693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AAA9C8D-A19D-47CB-A67F-B755A409724D}"/>
              </a:ext>
            </a:extLst>
          </p:cNvPr>
          <p:cNvSpPr txBox="1">
            <a:spLocks/>
          </p:cNvSpPr>
          <p:nvPr/>
        </p:nvSpPr>
        <p:spPr>
          <a:xfrm>
            <a:off x="1870450" y="4770217"/>
            <a:ext cx="7876425" cy="616390"/>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3060" dirty="0">
              <a:latin typeface="Segoe UI Semibold (Headings)"/>
            </a:endParaRP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ACB37A09-B33E-427B-9FA2-8E2ECF4B0754}"/>
              </a:ext>
            </a:extLst>
          </p:cNvPr>
          <p:cNvSpPr>
            <a:spLocks noGrp="1"/>
          </p:cNvSpPr>
          <p:nvPr>
            <p:ph type="title"/>
          </p:nvPr>
        </p:nvSpPr>
        <p:spPr/>
        <p:txBody>
          <a:bodyPr/>
          <a:lstStyle/>
          <a:p>
            <a:r>
              <a:rPr lang="en-US" dirty="0"/>
              <a:t>Azure management solutions</a:t>
            </a:r>
            <a:endParaRPr lang="de-DE" dirty="0"/>
          </a:p>
        </p:txBody>
      </p:sp>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management tools</a:t>
            </a:r>
          </a:p>
        </p:txBody>
      </p:sp>
      <p:sp>
        <p:nvSpPr>
          <p:cNvPr id="6" name="Text Placeholder 5"/>
          <p:cNvSpPr>
            <a:spLocks noGrp="1"/>
          </p:cNvSpPr>
          <p:nvPr>
            <p:ph type="body" sz="quarter" idx="10"/>
          </p:nvPr>
        </p:nvSpPr>
        <p:spPr>
          <a:xfrm>
            <a:off x="457200" y="1564412"/>
            <a:ext cx="11237870" cy="1774332"/>
          </a:xfrm>
        </p:spPr>
        <p:txBody>
          <a:bodyPr/>
          <a:lstStyle/>
          <a:p>
            <a:r>
              <a:rPr lang="en-US" sz="2800" dirty="0"/>
              <a:t>Configure and manage Azure using a broad range of tools and platforms.</a:t>
            </a:r>
          </a:p>
          <a:p>
            <a:endParaRPr lang="en-US" sz="700" dirty="0"/>
          </a:p>
          <a:p>
            <a:r>
              <a:rPr lang="en-US" sz="2800" dirty="0"/>
              <a:t>Azure management tools include:</a:t>
            </a:r>
          </a:p>
          <a:p>
            <a:endParaRPr lang="en-US" sz="2800" dirty="0"/>
          </a:p>
          <a:p>
            <a:endParaRPr lang="en-US" sz="700" dirty="0"/>
          </a:p>
        </p:txBody>
      </p:sp>
      <p:sp>
        <p:nvSpPr>
          <p:cNvPr id="4" name="Text Placeholder 5"/>
          <p:cNvSpPr txBox="1">
            <a:spLocks/>
          </p:cNvSpPr>
          <p:nvPr/>
        </p:nvSpPr>
        <p:spPr>
          <a:xfrm>
            <a:off x="1461013" y="3430648"/>
            <a:ext cx="10511217" cy="27266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lnSpc>
                <a:spcPct val="114000"/>
              </a:lnSpc>
              <a:buFont typeface="Arial" panose="020B0604020202020204" pitchFamily="34" charset="0"/>
              <a:buChar char="•"/>
            </a:pPr>
            <a:r>
              <a:rPr lang="en-US" b="1" dirty="0"/>
              <a:t>Azure Portal </a:t>
            </a:r>
            <a:r>
              <a:rPr lang="en-US" dirty="0"/>
              <a:t>: Management website accessed via a web browser. </a:t>
            </a:r>
          </a:p>
          <a:p>
            <a:pPr marL="466298" indent="-466298">
              <a:lnSpc>
                <a:spcPct val="114000"/>
              </a:lnSpc>
              <a:buFont typeface="Arial" panose="020B0604020202020204" pitchFamily="34" charset="0"/>
              <a:buChar char="•"/>
            </a:pPr>
            <a:r>
              <a:rPr lang="en-US" b="1" dirty="0"/>
              <a:t>Azure PowerShell </a:t>
            </a:r>
            <a:r>
              <a:rPr lang="en-US" dirty="0"/>
              <a:t>: Command shell scripting language.</a:t>
            </a:r>
          </a:p>
          <a:p>
            <a:pPr marL="466298" indent="-466298">
              <a:lnSpc>
                <a:spcPct val="114000"/>
              </a:lnSpc>
              <a:buFont typeface="Arial" panose="020B0604020202020204" pitchFamily="34" charset="0"/>
              <a:buChar char="•"/>
            </a:pPr>
            <a:r>
              <a:rPr lang="en-US" b="1" dirty="0"/>
              <a:t>Azure Command-Line Interface (CLI) </a:t>
            </a:r>
            <a:r>
              <a:rPr lang="en-US" dirty="0"/>
              <a:t>: Cross-platform, command-line scripting program for Windows, Linux, or </a:t>
            </a:r>
            <a:r>
              <a:rPr lang="en-US" dirty="0" err="1"/>
              <a:t>MacOS</a:t>
            </a:r>
            <a:r>
              <a:rPr lang="en-US" dirty="0"/>
              <a:t>.</a:t>
            </a:r>
          </a:p>
          <a:p>
            <a:pPr marL="466298" indent="-466298">
              <a:lnSpc>
                <a:spcPct val="114000"/>
              </a:lnSpc>
              <a:buFont typeface="Arial" panose="020B0604020202020204" pitchFamily="34" charset="0"/>
              <a:buChar char="•"/>
            </a:pPr>
            <a:r>
              <a:rPr lang="en-US" b="1" dirty="0"/>
              <a:t>Azure Cloud Shell</a:t>
            </a:r>
            <a:r>
              <a:rPr lang="en-US" dirty="0"/>
              <a:t> : Browser-based scripting environment.</a:t>
            </a:r>
          </a:p>
        </p:txBody>
      </p:sp>
      <p:pic>
        <p:nvPicPr>
          <p:cNvPr id="1026" name="Picture 2" descr="icon representing azure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 y="3946117"/>
            <a:ext cx="770423" cy="6081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con representing Azure C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41" y="4725389"/>
            <a:ext cx="770423" cy="603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representing azure port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45" y="3234907"/>
            <a:ext cx="689818" cy="540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object&#10;&#10;Description automatically generated">
            <a:extLst>
              <a:ext uri="{FF2B5EF4-FFF2-40B4-BE49-F238E27FC236}">
                <a16:creationId xmlns:a16="http://schemas.microsoft.com/office/drawing/2014/main" id="{0C7CD875-119A-46E9-8446-6DAE124DCF90}"/>
              </a:ext>
            </a:extLst>
          </p:cNvPr>
          <p:cNvPicPr>
            <a:picLocks noChangeAspect="1"/>
          </p:cNvPicPr>
          <p:nvPr/>
        </p:nvPicPr>
        <p:blipFill>
          <a:blip r:embed="rId6"/>
          <a:stretch>
            <a:fillRect/>
          </a:stretch>
        </p:blipFill>
        <p:spPr>
          <a:xfrm>
            <a:off x="541441" y="5581693"/>
            <a:ext cx="800140" cy="617651"/>
          </a:xfrm>
          <a:prstGeom prst="rect">
            <a:avLst/>
          </a:prstGeom>
        </p:spPr>
      </p:pic>
    </p:spTree>
    <p:extLst>
      <p:ext uri="{BB962C8B-B14F-4D97-AF65-F5344CB8AC3E}">
        <p14:creationId xmlns:p14="http://schemas.microsoft.com/office/powerpoint/2010/main" val="9014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4C7BA-6584-4287-993D-B2FCC2356671}"/>
              </a:ext>
            </a:extLst>
          </p:cNvPr>
          <p:cNvSpPr>
            <a:spLocks noGrp="1"/>
          </p:cNvSpPr>
          <p:nvPr>
            <p:ph type="body" sz="quarter" idx="4294967295"/>
          </p:nvPr>
        </p:nvSpPr>
        <p:spPr>
          <a:xfrm>
            <a:off x="2233613" y="3245192"/>
            <a:ext cx="7583487" cy="1204912"/>
          </a:xfrm>
        </p:spPr>
        <p:txBody>
          <a:bodyPr/>
          <a:lstStyle/>
          <a:p>
            <a:pPr marL="0" indent="0">
              <a:buNone/>
            </a:pPr>
            <a:r>
              <a:rPr lang="en-US" dirty="0">
                <a:hlinkClick r:id="rId3"/>
              </a:rPr>
              <a:t>Demo</a:t>
            </a:r>
            <a:r>
              <a:rPr lang="en-US" dirty="0"/>
              <a:t>: Customize the Azure Portal</a:t>
            </a:r>
          </a:p>
        </p:txBody>
      </p:sp>
    </p:spTree>
    <p:extLst>
      <p:ext uri="{BB962C8B-B14F-4D97-AF65-F5344CB8AC3E}">
        <p14:creationId xmlns:p14="http://schemas.microsoft.com/office/powerpoint/2010/main" val="28257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Advisor</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fontScale="92500"/>
          </a:bodyPr>
          <a:lstStyle/>
          <a:p>
            <a:pPr marL="0" indent="0">
              <a:buNone/>
            </a:pPr>
            <a:r>
              <a:rPr lang="en-IE" i="1" dirty="0"/>
              <a:t>Azure Advisor</a:t>
            </a:r>
            <a:r>
              <a:rPr lang="en-IE" dirty="0"/>
              <a:t> is a free service built into Azure that provides recommendations on high availability, security, performance, and cost. Advisor analyzes your deployed services and looks for ways to improve your environment across those four areas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635865" y="3631774"/>
            <a:ext cx="9116433" cy="315951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400" dirty="0"/>
              <a:t>With Azure Advisor, you can:</a:t>
            </a:r>
          </a:p>
          <a:p>
            <a:r>
              <a:rPr lang="en-IE" sz="2400" dirty="0"/>
              <a:t>Get proactive, actionable, and personalized best practices recommendations</a:t>
            </a:r>
          </a:p>
          <a:p>
            <a:r>
              <a:rPr lang="en-IE" sz="2400" dirty="0"/>
              <a:t>Improve the performance, security, and high availability of your resources as you identify opportunities to reduce your overall Azure costs</a:t>
            </a:r>
          </a:p>
          <a:p>
            <a:r>
              <a:rPr lang="en-IE" sz="2400" dirty="0"/>
              <a:t>Get recommendations with proposed actions inline</a:t>
            </a:r>
          </a:p>
        </p:txBody>
      </p:sp>
      <p:pic>
        <p:nvPicPr>
          <p:cNvPr id="6" name="Picture 5">
            <a:extLst>
              <a:ext uri="{FF2B5EF4-FFF2-40B4-BE49-F238E27FC236}">
                <a16:creationId xmlns:a16="http://schemas.microsoft.com/office/drawing/2014/main" id="{FBD4DF1D-386B-4E29-9FF1-15E8D30C48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2" y="3631774"/>
            <a:ext cx="1404416" cy="1330064"/>
          </a:xfrm>
          <a:prstGeom prst="rect">
            <a:avLst/>
          </a:prstGeom>
        </p:spPr>
      </p:pic>
    </p:spTree>
    <p:extLst>
      <p:ext uri="{BB962C8B-B14F-4D97-AF65-F5344CB8AC3E}">
        <p14:creationId xmlns:p14="http://schemas.microsoft.com/office/powerpoint/2010/main" val="36653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342E79-565E-46E3-8F52-9B4CD5C29B81}"/>
              </a:ext>
            </a:extLst>
          </p:cNvPr>
          <p:cNvSpPr>
            <a:spLocks noGrp="1"/>
          </p:cNvSpPr>
          <p:nvPr>
            <p:ph type="title"/>
          </p:nvPr>
        </p:nvSpPr>
        <p:spPr/>
        <p:txBody>
          <a:bodyPr/>
          <a:lstStyle/>
          <a:p>
            <a:r>
              <a:rPr lang="de-DE" dirty="0"/>
              <a:t>Quiz</a:t>
            </a:r>
          </a:p>
        </p:txBody>
      </p:sp>
      <p:pic>
        <p:nvPicPr>
          <p:cNvPr id="4" name="Grafik 3" descr="Ein Bild, das drinnen, schwarz, Stück, weiß enthält.&#10;&#10;Automatisch generierte Beschreibung">
            <a:extLst>
              <a:ext uri="{FF2B5EF4-FFF2-40B4-BE49-F238E27FC236}">
                <a16:creationId xmlns:a16="http://schemas.microsoft.com/office/drawing/2014/main" id="{94E1FBD3-3603-4DE4-BF5B-FD26E91D9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449" y="710045"/>
            <a:ext cx="5328516" cy="5328516"/>
          </a:xfrm>
          <a:prstGeom prst="rect">
            <a:avLst/>
          </a:prstGeom>
        </p:spPr>
      </p:pic>
    </p:spTree>
    <p:extLst>
      <p:ext uri="{BB962C8B-B14F-4D97-AF65-F5344CB8AC3E}">
        <p14:creationId xmlns:p14="http://schemas.microsoft.com/office/powerpoint/2010/main" val="22300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1B20CA5-90AE-4EDF-BA6D-2D940B966C3C}"/>
              </a:ext>
            </a:extLst>
          </p:cNvPr>
          <p:cNvSpPr>
            <a:spLocks noGrp="1"/>
          </p:cNvSpPr>
          <p:nvPr>
            <p:ph type="title"/>
          </p:nvPr>
        </p:nvSpPr>
        <p:spPr/>
        <p:txBody>
          <a:bodyPr/>
          <a:lstStyle/>
          <a:p>
            <a:r>
              <a:rPr lang="de-DE" dirty="0"/>
              <a:t>Backup</a:t>
            </a:r>
          </a:p>
        </p:txBody>
      </p:sp>
    </p:spTree>
    <p:extLst>
      <p:ext uri="{BB962C8B-B14F-4D97-AF65-F5344CB8AC3E}">
        <p14:creationId xmlns:p14="http://schemas.microsoft.com/office/powerpoint/2010/main" val="52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Konten.</a:t>
            </a:r>
          </a:p>
        </p:txBody>
      </p:sp>
      <p:sp>
        <p:nvSpPr>
          <p:cNvPr id="7" name="Datumsplatzhalter 6"/>
          <p:cNvSpPr>
            <a:spLocks noGrp="1"/>
          </p:cNvSpPr>
          <p:nvPr>
            <p:ph type="dt" sz="half" idx="10"/>
          </p:nvPr>
        </p:nvSpPr>
        <p:spPr/>
        <p:txBody>
          <a:bodyPr/>
          <a:lstStyle/>
          <a:p>
            <a:r>
              <a:rPr lang="de-DE"/>
              <a:t>31.01.2017</a:t>
            </a:r>
            <a:endParaRPr lang="de-DE" dirty="0"/>
          </a:p>
        </p:txBody>
      </p:sp>
      <p:sp>
        <p:nvSpPr>
          <p:cNvPr id="8" name="Fußzeilenplatzhalter 7"/>
          <p:cNvSpPr>
            <a:spLocks noGrp="1"/>
          </p:cNvSpPr>
          <p:nvPr>
            <p:ph type="ftr" sz="quarter" idx="11"/>
          </p:nvPr>
        </p:nvSpPr>
        <p:spPr/>
        <p:txBody>
          <a:bodyPr/>
          <a:lstStyle/>
          <a:p>
            <a:pPr>
              <a:buSzPct val="110000"/>
            </a:pPr>
            <a:r>
              <a:rPr lang="de-DE"/>
              <a:t>Portale | Kunden Enabling </a:t>
            </a:r>
            <a:endParaRPr lang="de-DE" dirty="0"/>
          </a:p>
        </p:txBody>
      </p:sp>
      <p:sp>
        <p:nvSpPr>
          <p:cNvPr id="14" name="Freihandform: Form 13"/>
          <p:cNvSpPr/>
          <p:nvPr/>
        </p:nvSpPr>
        <p:spPr>
          <a:xfrm>
            <a:off x="522561" y="1859531"/>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Personal Microsoft Account</a:t>
            </a:r>
          </a:p>
        </p:txBody>
      </p:sp>
      <p:sp>
        <p:nvSpPr>
          <p:cNvPr id="15" name="Freihandform: Form 14"/>
          <p:cNvSpPr/>
          <p:nvPr/>
        </p:nvSpPr>
        <p:spPr>
          <a:xfrm>
            <a:off x="522930" y="2535038"/>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Joe.doe@hotmail.com</a:t>
            </a:r>
          </a:p>
          <a:p>
            <a:pPr marL="233126" lvl="1" indent="-233126" defTabSz="1042593">
              <a:lnSpc>
                <a:spcPct val="90000"/>
              </a:lnSpc>
              <a:spcBef>
                <a:spcPct val="0"/>
              </a:spcBef>
              <a:spcAft>
                <a:spcPct val="15000"/>
              </a:spcAft>
              <a:buChar char="•"/>
            </a:pPr>
            <a:r>
              <a:rPr lang="en-US" sz="2346" dirty="0">
                <a:solidFill>
                  <a:schemeClr val="tx1"/>
                </a:solidFill>
              </a:rPr>
              <a:t>Mee.too@outlook.com</a:t>
            </a:r>
          </a:p>
          <a:p>
            <a:pPr marL="233126" lvl="1" indent="-233126" defTabSz="1042593">
              <a:lnSpc>
                <a:spcPct val="90000"/>
              </a:lnSpc>
              <a:spcBef>
                <a:spcPct val="0"/>
              </a:spcBef>
              <a:spcAft>
                <a:spcPct val="15000"/>
              </a:spcAft>
              <a:buChar char="•"/>
            </a:pPr>
            <a:r>
              <a:rPr lang="en-US" sz="2346" dirty="0">
                <a:solidFill>
                  <a:schemeClr val="tx1"/>
                </a:solidFill>
              </a:rPr>
              <a:t>He.aswell@live.com</a:t>
            </a:r>
          </a:p>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p:txBody>
      </p:sp>
      <p:sp>
        <p:nvSpPr>
          <p:cNvPr id="16" name="Freihandform: Form 15"/>
          <p:cNvSpPr/>
          <p:nvPr/>
        </p:nvSpPr>
        <p:spPr>
          <a:xfrm>
            <a:off x="6541282" y="1871287"/>
            <a:ext cx="5280321" cy="675507"/>
          </a:xfrm>
          <a:custGeom>
            <a:avLst/>
            <a:gdLst>
              <a:gd name="connsiteX0" fmla="*/ 0 w 5177869"/>
              <a:gd name="connsiteY0" fmla="*/ 0 h 662400"/>
              <a:gd name="connsiteX1" fmla="*/ 5177869 w 5177869"/>
              <a:gd name="connsiteY1" fmla="*/ 0 h 662400"/>
              <a:gd name="connsiteX2" fmla="*/ 5177869 w 5177869"/>
              <a:gd name="connsiteY2" fmla="*/ 662400 h 662400"/>
              <a:gd name="connsiteX3" fmla="*/ 0 w 5177869"/>
              <a:gd name="connsiteY3" fmla="*/ 662400 h 662400"/>
              <a:gd name="connsiteX4" fmla="*/ 0 w 5177869"/>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662400">
                <a:moveTo>
                  <a:pt x="0" y="0"/>
                </a:moveTo>
                <a:lnTo>
                  <a:pt x="5177869" y="0"/>
                </a:lnTo>
                <a:lnTo>
                  <a:pt x="5177869" y="662400"/>
                </a:lnTo>
                <a:lnTo>
                  <a:pt x="0" y="662400"/>
                </a:lnTo>
                <a:lnTo>
                  <a:pt x="0" y="0"/>
                </a:lnTo>
                <a:close/>
              </a:path>
            </a:pathLst>
          </a:custGeom>
          <a:solidFill>
            <a:schemeClr val="accent1"/>
          </a:solidFill>
          <a:ln w="19050">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6813" tIns="95321" rIns="166813" bIns="95321" numCol="1" spcCol="1270" anchor="ctr" anchorCtr="0">
            <a:noAutofit/>
          </a:bodyPr>
          <a:lstStyle/>
          <a:p>
            <a:pPr algn="ctr" defTabSz="1042593">
              <a:lnSpc>
                <a:spcPct val="90000"/>
              </a:lnSpc>
              <a:spcBef>
                <a:spcPct val="0"/>
              </a:spcBef>
              <a:spcAft>
                <a:spcPct val="35000"/>
              </a:spcAft>
            </a:pPr>
            <a:r>
              <a:rPr lang="en-US" sz="2346" dirty="0"/>
              <a:t>Work or school account</a:t>
            </a:r>
          </a:p>
        </p:txBody>
      </p:sp>
      <p:sp>
        <p:nvSpPr>
          <p:cNvPr id="17" name="Freihandform: Form 16"/>
          <p:cNvSpPr/>
          <p:nvPr/>
        </p:nvSpPr>
        <p:spPr>
          <a:xfrm>
            <a:off x="6541652" y="2546794"/>
            <a:ext cx="5280321" cy="2539354"/>
          </a:xfrm>
          <a:custGeom>
            <a:avLst/>
            <a:gdLst>
              <a:gd name="connsiteX0" fmla="*/ 0 w 5177869"/>
              <a:gd name="connsiteY0" fmla="*/ 0 h 2777939"/>
              <a:gd name="connsiteX1" fmla="*/ 5177869 w 5177869"/>
              <a:gd name="connsiteY1" fmla="*/ 0 h 2777939"/>
              <a:gd name="connsiteX2" fmla="*/ 5177869 w 5177869"/>
              <a:gd name="connsiteY2" fmla="*/ 2777939 h 2777939"/>
              <a:gd name="connsiteX3" fmla="*/ 0 w 5177869"/>
              <a:gd name="connsiteY3" fmla="*/ 2777939 h 2777939"/>
              <a:gd name="connsiteX4" fmla="*/ 0 w 5177869"/>
              <a:gd name="connsiteY4" fmla="*/ 0 h 277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869" h="2777939">
                <a:moveTo>
                  <a:pt x="0" y="0"/>
                </a:moveTo>
                <a:lnTo>
                  <a:pt x="5177869" y="0"/>
                </a:lnTo>
                <a:lnTo>
                  <a:pt x="5177869" y="2777939"/>
                </a:lnTo>
                <a:lnTo>
                  <a:pt x="0" y="2777939"/>
                </a:lnTo>
                <a:lnTo>
                  <a:pt x="0" y="0"/>
                </a:lnTo>
                <a:close/>
              </a:path>
            </a:pathLst>
          </a:custGeom>
          <a:solidFill>
            <a:schemeClr val="bg1">
              <a:lumMod val="85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09" tIns="125109" rIns="166813" bIns="187664" numCol="1" spcCol="1270" anchor="t" anchorCtr="0">
            <a:noAutofit/>
          </a:bodyPr>
          <a:lstStyle/>
          <a:p>
            <a:pPr marL="233126" lvl="1" indent="-233126" defTabSz="1042593">
              <a:lnSpc>
                <a:spcPct val="90000"/>
              </a:lnSpc>
              <a:spcBef>
                <a:spcPct val="0"/>
              </a:spcBef>
              <a:spcAft>
                <a:spcPct val="15000"/>
              </a:spcAft>
              <a:buChar char="•"/>
            </a:pPr>
            <a:r>
              <a:rPr lang="en-US" sz="2346" dirty="0">
                <a:solidFill>
                  <a:schemeClr val="tx1"/>
                </a:solidFill>
              </a:rPr>
              <a:t>tony@my_company.com</a:t>
            </a:r>
          </a:p>
          <a:p>
            <a:pPr marL="233126" lvl="1" indent="-233126" defTabSz="1042593">
              <a:lnSpc>
                <a:spcPct val="90000"/>
              </a:lnSpc>
              <a:spcBef>
                <a:spcPct val="0"/>
              </a:spcBef>
              <a:spcAft>
                <a:spcPct val="15000"/>
              </a:spcAft>
              <a:buChar char="•"/>
            </a:pPr>
            <a:r>
              <a:rPr lang="en-US" sz="2346" dirty="0">
                <a:solidFill>
                  <a:schemeClr val="tx1"/>
                </a:solidFill>
              </a:rPr>
              <a:t>tina@my_school.edu</a:t>
            </a:r>
          </a:p>
          <a:p>
            <a:pPr marL="233126" lvl="1" indent="-233126" defTabSz="1042593">
              <a:lnSpc>
                <a:spcPct val="90000"/>
              </a:lnSpc>
              <a:spcBef>
                <a:spcPct val="0"/>
              </a:spcBef>
              <a:spcAft>
                <a:spcPct val="15000"/>
              </a:spcAft>
              <a:buChar char="•"/>
            </a:pPr>
            <a:r>
              <a:rPr lang="en-US" sz="2346" dirty="0">
                <a:solidFill>
                  <a:schemeClr val="tx1"/>
                </a:solidFill>
              </a:rPr>
              <a:t>joseph@my_ngo.org</a:t>
            </a: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a:p>
            <a:pPr marL="233126" lvl="1" indent="-233126" defTabSz="1042593">
              <a:lnSpc>
                <a:spcPct val="90000"/>
              </a:lnSpc>
              <a:spcBef>
                <a:spcPct val="0"/>
              </a:spcBef>
              <a:spcAft>
                <a:spcPct val="15000"/>
              </a:spcAft>
              <a:buChar char="•"/>
            </a:pPr>
            <a:endParaRPr lang="en-US" sz="2346" dirty="0">
              <a:solidFill>
                <a:schemeClr val="tx1"/>
              </a:solidFill>
            </a:endParaRPr>
          </a:p>
        </p:txBody>
      </p:sp>
      <p:pic>
        <p:nvPicPr>
          <p:cNvPr id="18" name="Grafik 17"/>
          <p:cNvPicPr>
            <a:picLocks noChangeAspect="1"/>
          </p:cNvPicPr>
          <p:nvPr/>
        </p:nvPicPr>
        <p:blipFill rotWithShape="1">
          <a:blip r:embed="rId2">
            <a:duotone>
              <a:schemeClr val="accent1">
                <a:shade val="45000"/>
                <a:satMod val="135000"/>
              </a:schemeClr>
              <a:prstClr val="white"/>
            </a:duotone>
          </a:blip>
          <a:srcRect l="16155" t="11223" r="3272" b="53838"/>
          <a:stretch/>
        </p:blipFill>
        <p:spPr>
          <a:xfrm>
            <a:off x="2487573" y="5270533"/>
            <a:ext cx="865557" cy="812833"/>
          </a:xfrm>
          <a:prstGeom prst="rect">
            <a:avLst/>
          </a:prstGeom>
        </p:spPr>
      </p:pic>
      <p:pic>
        <p:nvPicPr>
          <p:cNvPr id="19" name="Grafik 18"/>
          <p:cNvPicPr>
            <a:picLocks noChangeAspect="1"/>
          </p:cNvPicPr>
          <p:nvPr/>
        </p:nvPicPr>
        <p:blipFill rotWithShape="1">
          <a:blip r:embed="rId2">
            <a:duotone>
              <a:schemeClr val="accent1">
                <a:shade val="45000"/>
                <a:satMod val="135000"/>
              </a:schemeClr>
              <a:prstClr val="white"/>
            </a:duotone>
          </a:blip>
          <a:srcRect l="14500" t="59443" r="4927" b="5618"/>
          <a:stretch/>
        </p:blipFill>
        <p:spPr>
          <a:xfrm>
            <a:off x="8741195" y="5270533"/>
            <a:ext cx="865557" cy="812833"/>
          </a:xfrm>
          <a:prstGeom prst="rect">
            <a:avLst/>
          </a:prstGeom>
        </p:spPr>
      </p:pic>
      <p:sp>
        <p:nvSpPr>
          <p:cNvPr id="20" name="Rechteck 19"/>
          <p:cNvSpPr/>
          <p:nvPr/>
        </p:nvSpPr>
        <p:spPr bwMode="gray">
          <a:xfrm>
            <a:off x="4988097" y="5366119"/>
            <a:ext cx="2508849" cy="621662"/>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Können identische Benutzernamen sein!</a:t>
            </a:r>
          </a:p>
        </p:txBody>
      </p:sp>
    </p:spTree>
    <p:extLst>
      <p:ext uri="{BB962C8B-B14F-4D97-AF65-F5344CB8AC3E}">
        <p14:creationId xmlns:p14="http://schemas.microsoft.com/office/powerpoint/2010/main" val="3836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Gerade Verbindung mit Pfeil 60"/>
          <p:cNvCxnSpPr>
            <a:stCxn id="6" idx="0"/>
            <a:endCxn id="10" idx="2"/>
          </p:cNvCxnSpPr>
          <p:nvPr/>
        </p:nvCxnSpPr>
        <p:spPr>
          <a:xfrm flipV="1">
            <a:off x="5543688" y="2707116"/>
            <a:ext cx="0" cy="11777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Titel 4"/>
          <p:cNvSpPr>
            <a:spLocks noGrp="1"/>
          </p:cNvSpPr>
          <p:nvPr>
            <p:ph type="title"/>
          </p:nvPr>
        </p:nvSpPr>
        <p:spPr/>
        <p:txBody>
          <a:bodyPr/>
          <a:lstStyle/>
          <a:p>
            <a:r>
              <a:rPr lang="de-DE" dirty="0"/>
              <a:t>Portale.</a:t>
            </a:r>
          </a:p>
        </p:txBody>
      </p:sp>
      <p:sp>
        <p:nvSpPr>
          <p:cNvPr id="2" name="Rechteck 1"/>
          <p:cNvSpPr/>
          <p:nvPr/>
        </p:nvSpPr>
        <p:spPr bwMode="gray">
          <a:xfrm>
            <a:off x="3733340" y="476394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MSBC / VLSC</a:t>
            </a:r>
          </a:p>
        </p:txBody>
      </p:sp>
      <p:sp>
        <p:nvSpPr>
          <p:cNvPr id="6" name="Rechteck 5"/>
          <p:cNvSpPr/>
          <p:nvPr/>
        </p:nvSpPr>
        <p:spPr bwMode="gray">
          <a:xfrm>
            <a:off x="3733340" y="3884875"/>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EA-Portal</a:t>
            </a:r>
          </a:p>
        </p:txBody>
      </p:sp>
      <p:sp>
        <p:nvSpPr>
          <p:cNvPr id="9" name="Rechteck 8"/>
          <p:cNvSpPr/>
          <p:nvPr/>
        </p:nvSpPr>
        <p:spPr bwMode="gray">
          <a:xfrm>
            <a:off x="3733340" y="3021994"/>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Account Portal</a:t>
            </a:r>
          </a:p>
        </p:txBody>
      </p:sp>
      <p:sp>
        <p:nvSpPr>
          <p:cNvPr id="10" name="Rechteck 9"/>
          <p:cNvSpPr/>
          <p:nvPr/>
        </p:nvSpPr>
        <p:spPr bwMode="gray">
          <a:xfrm>
            <a:off x="3733340" y="2197159"/>
            <a:ext cx="3620695" cy="5099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pic>
        <p:nvPicPr>
          <p:cNvPr id="3" name="Grafik 2"/>
          <p:cNvPicPr>
            <a:picLocks noChangeAspect="1"/>
          </p:cNvPicPr>
          <p:nvPr/>
        </p:nvPicPr>
        <p:blipFill>
          <a:blip r:embed="rId2"/>
          <a:stretch>
            <a:fillRect/>
          </a:stretch>
        </p:blipFill>
        <p:spPr>
          <a:xfrm>
            <a:off x="13840879" y="924331"/>
            <a:ext cx="1583295" cy="3428854"/>
          </a:xfrm>
          <a:prstGeom prst="rect">
            <a:avLst/>
          </a:prstGeom>
        </p:spPr>
      </p:pic>
      <p:pic>
        <p:nvPicPr>
          <p:cNvPr id="11" name="Grafik 10"/>
          <p:cNvPicPr>
            <a:picLocks noChangeAspect="1"/>
          </p:cNvPicPr>
          <p:nvPr/>
        </p:nvPicPr>
        <p:blipFill rotWithShape="1">
          <a:blip r:embed="rId2">
            <a:duotone>
              <a:schemeClr val="accent5">
                <a:shade val="45000"/>
                <a:satMod val="135000"/>
              </a:schemeClr>
              <a:prstClr val="white"/>
            </a:duotone>
          </a:blip>
          <a:srcRect l="16002" t="10637" r="4857" b="54094"/>
          <a:stretch/>
        </p:blipFill>
        <p:spPr>
          <a:xfrm>
            <a:off x="8143288" y="4195135"/>
            <a:ext cx="910843" cy="879069"/>
          </a:xfrm>
          <a:prstGeom prst="rect">
            <a:avLst/>
          </a:prstGeom>
        </p:spPr>
      </p:pic>
      <p:cxnSp>
        <p:nvCxnSpPr>
          <p:cNvPr id="12" name="Gerade Verbindung mit Pfeil 11"/>
          <p:cNvCxnSpPr>
            <a:stCxn id="11" idx="1"/>
            <a:endCxn id="2" idx="3"/>
          </p:cNvCxnSpPr>
          <p:nvPr/>
        </p:nvCxnSpPr>
        <p:spPr>
          <a:xfrm flipH="1">
            <a:off x="7354036" y="4634669"/>
            <a:ext cx="789253" cy="38425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1" idx="1"/>
            <a:endCxn id="6" idx="3"/>
          </p:cNvCxnSpPr>
          <p:nvPr/>
        </p:nvCxnSpPr>
        <p:spPr>
          <a:xfrm flipH="1" flipV="1">
            <a:off x="7354036" y="4139854"/>
            <a:ext cx="789253" cy="49481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p:nvPicPr>
        <p:blipFill rotWithShape="1">
          <a:blip r:embed="rId2"/>
          <a:srcRect l="15369" t="58476" r="5490" b="6255"/>
          <a:stretch/>
        </p:blipFill>
        <p:spPr>
          <a:xfrm>
            <a:off x="8143288" y="2452138"/>
            <a:ext cx="910843" cy="879069"/>
          </a:xfrm>
          <a:prstGeom prst="rect">
            <a:avLst/>
          </a:prstGeom>
        </p:spPr>
      </p:pic>
      <p:cxnSp>
        <p:nvCxnSpPr>
          <p:cNvPr id="19" name="Gerade Verbindung mit Pfeil 18"/>
          <p:cNvCxnSpPr>
            <a:stCxn id="17" idx="1"/>
            <a:endCxn id="10" idx="3"/>
          </p:cNvCxnSpPr>
          <p:nvPr/>
        </p:nvCxnSpPr>
        <p:spPr>
          <a:xfrm flipH="1" flipV="1">
            <a:off x="7354036" y="2452138"/>
            <a:ext cx="789253" cy="439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7" idx="1"/>
            <a:endCxn id="9" idx="3"/>
          </p:cNvCxnSpPr>
          <p:nvPr/>
        </p:nvCxnSpPr>
        <p:spPr>
          <a:xfrm flipH="1">
            <a:off x="7354036" y="2891673"/>
            <a:ext cx="789253" cy="385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7" idx="1"/>
            <a:endCxn id="6" idx="3"/>
          </p:cNvCxnSpPr>
          <p:nvPr/>
        </p:nvCxnSpPr>
        <p:spPr>
          <a:xfrm flipH="1">
            <a:off x="7354036" y="2891673"/>
            <a:ext cx="789253" cy="12481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7" idx="1"/>
            <a:endCxn id="2" idx="3"/>
          </p:cNvCxnSpPr>
          <p:nvPr/>
        </p:nvCxnSpPr>
        <p:spPr>
          <a:xfrm flipH="1">
            <a:off x="7354036" y="2891673"/>
            <a:ext cx="789253" cy="212725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bwMode="gray">
          <a:xfrm>
            <a:off x="9246231" y="4383575"/>
            <a:ext cx="1463925" cy="512256"/>
          </a:xfrm>
          <a:prstGeom prst="rect">
            <a:avLst/>
          </a:prstGeom>
          <a:noFill/>
        </p:spPr>
        <p:txBody>
          <a:bodyPr wrap="none" lIns="0" tIns="0" rIns="0" bIns="0" rtlCol="0">
            <a:spAutoFit/>
          </a:bodyPr>
          <a:lstStyle/>
          <a:p>
            <a:r>
              <a:rPr lang="de-DE" sz="1632" dirty="0"/>
              <a:t>Live ID / </a:t>
            </a:r>
          </a:p>
          <a:p>
            <a:r>
              <a:rPr lang="de-DE" sz="1632" dirty="0"/>
              <a:t>Microsoft Konto</a:t>
            </a:r>
          </a:p>
        </p:txBody>
      </p:sp>
      <p:sp>
        <p:nvSpPr>
          <p:cNvPr id="42" name="Textfeld 41"/>
          <p:cNvSpPr txBox="1"/>
          <p:nvPr/>
        </p:nvSpPr>
        <p:spPr bwMode="gray">
          <a:xfrm>
            <a:off x="9165664" y="2794139"/>
            <a:ext cx="2178625" cy="256129"/>
          </a:xfrm>
          <a:prstGeom prst="rect">
            <a:avLst/>
          </a:prstGeom>
          <a:noFill/>
        </p:spPr>
        <p:txBody>
          <a:bodyPr wrap="none" lIns="0" tIns="0" rIns="0" bIns="0" rtlCol="0">
            <a:spAutoFit/>
          </a:bodyPr>
          <a:lstStyle/>
          <a:p>
            <a:r>
              <a:rPr lang="de-DE" sz="1632" dirty="0"/>
              <a:t>Schul- / Geschäftskonto</a:t>
            </a:r>
          </a:p>
        </p:txBody>
      </p:sp>
      <p:cxnSp>
        <p:nvCxnSpPr>
          <p:cNvPr id="44" name="Gerade Verbindung mit Pfeil 43"/>
          <p:cNvCxnSpPr>
            <a:stCxn id="2" idx="0"/>
            <a:endCxn id="6" idx="2"/>
          </p:cNvCxnSpPr>
          <p:nvPr/>
        </p:nvCxnSpPr>
        <p:spPr>
          <a:xfrm flipV="1">
            <a:off x="5543688" y="4394832"/>
            <a:ext cx="0" cy="369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a:stCxn id="6" idx="0"/>
            <a:endCxn id="9" idx="2"/>
          </p:cNvCxnSpPr>
          <p:nvPr/>
        </p:nvCxnSpPr>
        <p:spPr>
          <a:xfrm flipV="1">
            <a:off x="5543688" y="3531951"/>
            <a:ext cx="0" cy="3529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250932" y="3276973"/>
            <a:ext cx="1985086" cy="1996929"/>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des „Geldes“</a:t>
            </a:r>
          </a:p>
        </p:txBody>
      </p:sp>
      <p:sp>
        <p:nvSpPr>
          <p:cNvPr id="60" name="Rechteck 59"/>
          <p:cNvSpPr/>
          <p:nvPr/>
        </p:nvSpPr>
        <p:spPr bwMode="gray">
          <a:xfrm>
            <a:off x="250932" y="2197159"/>
            <a:ext cx="1985086" cy="97935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Verwaltung der Dienste</a:t>
            </a:r>
          </a:p>
        </p:txBody>
      </p:sp>
      <p:cxnSp>
        <p:nvCxnSpPr>
          <p:cNvPr id="66" name="Verbinder: gewinkelt 65"/>
          <p:cNvCxnSpPr>
            <a:stCxn id="6" idx="1"/>
            <a:endCxn id="10" idx="1"/>
          </p:cNvCxnSpPr>
          <p:nvPr/>
        </p:nvCxnSpPr>
        <p:spPr>
          <a:xfrm rot="10800000">
            <a:off x="3733341" y="2452138"/>
            <a:ext cx="12951" cy="1687716"/>
          </a:xfrm>
          <a:prstGeom prst="bentConnector3">
            <a:avLst>
              <a:gd name="adj1" fmla="val 4657142"/>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4788550" y="2707116"/>
            <a:ext cx="0" cy="314877"/>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p:nvPr/>
        </p:nvCxnSpPr>
        <p:spPr>
          <a:xfrm>
            <a:off x="4788550" y="3531952"/>
            <a:ext cx="0" cy="33811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41" grpId="0"/>
      <p:bldP spid="42" grpId="0"/>
      <p:bldP spid="59" grpId="0" animBg="1"/>
      <p:bldP spid="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Azure Portal.</a:t>
            </a:r>
          </a:p>
        </p:txBody>
      </p:sp>
      <p:sp>
        <p:nvSpPr>
          <p:cNvPr id="7" name="Rechteck 6"/>
          <p:cNvSpPr/>
          <p:nvPr/>
        </p:nvSpPr>
        <p:spPr bwMode="gray">
          <a:xfrm>
            <a:off x="3380287" y="5519362"/>
            <a:ext cx="4407539" cy="614413"/>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tx1"/>
                </a:solidFill>
              </a:rPr>
              <a:t>Azure Portal</a:t>
            </a:r>
          </a:p>
        </p:txBody>
      </p:sp>
      <p:sp>
        <p:nvSpPr>
          <p:cNvPr id="8" name="Rechteck 7"/>
          <p:cNvSpPr/>
          <p:nvPr/>
        </p:nvSpPr>
        <p:spPr bwMode="gray">
          <a:xfrm>
            <a:off x="358743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1</a:t>
            </a:r>
          </a:p>
        </p:txBody>
      </p:sp>
      <p:sp>
        <p:nvSpPr>
          <p:cNvPr id="9" name="Rechteck 8"/>
          <p:cNvSpPr/>
          <p:nvPr/>
        </p:nvSpPr>
        <p:spPr bwMode="gray">
          <a:xfrm>
            <a:off x="4847562" y="3846946"/>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2</a:t>
            </a:r>
          </a:p>
        </p:txBody>
      </p:sp>
      <p:sp>
        <p:nvSpPr>
          <p:cNvPr id="10" name="Rechteck 9"/>
          <p:cNvSpPr/>
          <p:nvPr/>
        </p:nvSpPr>
        <p:spPr bwMode="gray">
          <a:xfrm>
            <a:off x="6594915" y="3846949"/>
            <a:ext cx="1049054" cy="1775829"/>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32" dirty="0" err="1">
                <a:solidFill>
                  <a:schemeClr val="tx1"/>
                </a:solidFill>
              </a:rPr>
              <a:t>Subscription</a:t>
            </a:r>
            <a:r>
              <a:rPr lang="de-DE" sz="1632" dirty="0">
                <a:solidFill>
                  <a:schemeClr val="tx1"/>
                </a:solidFill>
              </a:rPr>
              <a:t> n</a:t>
            </a:r>
          </a:p>
        </p:txBody>
      </p:sp>
      <p:sp>
        <p:nvSpPr>
          <p:cNvPr id="11" name="Textfeld 10"/>
          <p:cNvSpPr txBox="1"/>
          <p:nvPr/>
        </p:nvSpPr>
        <p:spPr bwMode="gray">
          <a:xfrm>
            <a:off x="6155675" y="4576052"/>
            <a:ext cx="223957" cy="384160"/>
          </a:xfrm>
          <a:prstGeom prst="rect">
            <a:avLst/>
          </a:prstGeom>
          <a:noFill/>
        </p:spPr>
        <p:txBody>
          <a:bodyPr wrap="none" lIns="0" tIns="0" rIns="0" bIns="0" rtlCol="0">
            <a:spAutoFit/>
          </a:bodyPr>
          <a:lstStyle/>
          <a:p>
            <a:r>
              <a:rPr lang="de-DE" sz="2448" b="1" dirty="0"/>
              <a:t>…</a:t>
            </a:r>
          </a:p>
        </p:txBody>
      </p:sp>
      <p:sp>
        <p:nvSpPr>
          <p:cNvPr id="13" name="Rechteck 12"/>
          <p:cNvSpPr/>
          <p:nvPr/>
        </p:nvSpPr>
        <p:spPr bwMode="gray">
          <a:xfrm rot="16200000">
            <a:off x="3414990"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4" name="Rechteck 13"/>
          <p:cNvSpPr/>
          <p:nvPr/>
        </p:nvSpPr>
        <p:spPr bwMode="gray">
          <a:xfrm rot="16200000">
            <a:off x="3894189" y="3320362"/>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sp>
        <p:nvSpPr>
          <p:cNvPr id="15" name="Rechteck 14"/>
          <p:cNvSpPr/>
          <p:nvPr/>
        </p:nvSpPr>
        <p:spPr bwMode="gray">
          <a:xfrm rot="16200000">
            <a:off x="4698021" y="3320363"/>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6" name="Rechteck 15"/>
          <p:cNvSpPr/>
          <p:nvPr/>
        </p:nvSpPr>
        <p:spPr bwMode="gray">
          <a:xfrm rot="16200000">
            <a:off x="6414906" y="3276245"/>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1</a:t>
            </a:r>
          </a:p>
        </p:txBody>
      </p:sp>
      <p:sp>
        <p:nvSpPr>
          <p:cNvPr id="17" name="Rechteck 16"/>
          <p:cNvSpPr/>
          <p:nvPr/>
        </p:nvSpPr>
        <p:spPr bwMode="gray">
          <a:xfrm rot="16200000">
            <a:off x="6907056" y="3276244"/>
            <a:ext cx="918733" cy="427393"/>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32" dirty="0">
                <a:solidFill>
                  <a:schemeClr val="bg1"/>
                </a:solidFill>
              </a:rPr>
              <a:t>RG 2</a:t>
            </a:r>
          </a:p>
        </p:txBody>
      </p:sp>
      <p:pic>
        <p:nvPicPr>
          <p:cNvPr id="18" name="Grafik 17"/>
          <p:cNvPicPr>
            <a:picLocks noChangeAspect="1"/>
          </p:cNvPicPr>
          <p:nvPr/>
        </p:nvPicPr>
        <p:blipFill rotWithShape="1">
          <a:blip r:embed="rId2"/>
          <a:srcRect l="15369" t="58476" r="5490" b="6255"/>
          <a:stretch/>
        </p:blipFill>
        <p:spPr>
          <a:xfrm>
            <a:off x="8455822" y="4060019"/>
            <a:ext cx="910843" cy="879069"/>
          </a:xfrm>
          <a:prstGeom prst="rect">
            <a:avLst/>
          </a:prstGeom>
        </p:spPr>
      </p:pic>
      <p:sp>
        <p:nvSpPr>
          <p:cNvPr id="19" name="Geschweifte Klammer rechts 18"/>
          <p:cNvSpPr/>
          <p:nvPr/>
        </p:nvSpPr>
        <p:spPr>
          <a:xfrm>
            <a:off x="7899823" y="2865334"/>
            <a:ext cx="313228" cy="3268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72"/>
          </a:p>
        </p:txBody>
      </p:sp>
      <p:sp>
        <p:nvSpPr>
          <p:cNvPr id="20" name="Rechteck 19"/>
          <p:cNvSpPr/>
          <p:nvPr/>
        </p:nvSpPr>
        <p:spPr bwMode="gray">
          <a:xfrm>
            <a:off x="3719046"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1" name="Rechteck 20"/>
          <p:cNvSpPr/>
          <p:nvPr/>
        </p:nvSpPr>
        <p:spPr bwMode="gray">
          <a:xfrm>
            <a:off x="3909215" y="2875047"/>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2" name="Rechteck 21"/>
          <p:cNvSpPr/>
          <p:nvPr/>
        </p:nvSpPr>
        <p:spPr bwMode="gray">
          <a:xfrm>
            <a:off x="499247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3" name="Rechteck 22"/>
          <p:cNvSpPr/>
          <p:nvPr/>
        </p:nvSpPr>
        <p:spPr bwMode="gray">
          <a:xfrm>
            <a:off x="5182646"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4" name="Rechteck 23"/>
          <p:cNvSpPr/>
          <p:nvPr/>
        </p:nvSpPr>
        <p:spPr bwMode="gray">
          <a:xfrm>
            <a:off x="6702448"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5" name="Rechteck 24"/>
          <p:cNvSpPr/>
          <p:nvPr/>
        </p:nvSpPr>
        <p:spPr bwMode="gray">
          <a:xfrm>
            <a:off x="6892617" y="2865334"/>
            <a:ext cx="148112" cy="330258"/>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32" dirty="0">
              <a:solidFill>
                <a:schemeClr val="tx1"/>
              </a:solidFill>
            </a:endParaRPr>
          </a:p>
        </p:txBody>
      </p:sp>
      <p:sp>
        <p:nvSpPr>
          <p:cNvPr id="26" name="Textfeld 25"/>
          <p:cNvSpPr txBox="1"/>
          <p:nvPr/>
        </p:nvSpPr>
        <p:spPr bwMode="gray">
          <a:xfrm>
            <a:off x="1433449" y="2865333"/>
            <a:ext cx="1032555" cy="256129"/>
          </a:xfrm>
          <a:prstGeom prst="rect">
            <a:avLst/>
          </a:prstGeom>
          <a:noFill/>
        </p:spPr>
        <p:txBody>
          <a:bodyPr wrap="none" lIns="0" tIns="0" rIns="0" bIns="0" rtlCol="0">
            <a:spAutoFit/>
          </a:bodyPr>
          <a:lstStyle/>
          <a:p>
            <a:r>
              <a:rPr lang="de-DE" sz="1632" dirty="0"/>
              <a:t>Ressourcen</a:t>
            </a:r>
          </a:p>
        </p:txBody>
      </p:sp>
      <p:sp>
        <p:nvSpPr>
          <p:cNvPr id="27" name="Textfeld 26"/>
          <p:cNvSpPr txBox="1"/>
          <p:nvPr/>
        </p:nvSpPr>
        <p:spPr bwMode="gray">
          <a:xfrm>
            <a:off x="1433449" y="3365623"/>
            <a:ext cx="1817222" cy="256129"/>
          </a:xfrm>
          <a:prstGeom prst="rect">
            <a:avLst/>
          </a:prstGeom>
          <a:noFill/>
        </p:spPr>
        <p:txBody>
          <a:bodyPr wrap="none" lIns="0" tIns="0" rIns="0" bIns="0" rtlCol="0">
            <a:spAutoFit/>
          </a:bodyPr>
          <a:lstStyle/>
          <a:p>
            <a:r>
              <a:rPr lang="de-DE" sz="1632" dirty="0"/>
              <a:t>Ressourcengruppen</a:t>
            </a:r>
          </a:p>
        </p:txBody>
      </p:sp>
      <p:sp>
        <p:nvSpPr>
          <p:cNvPr id="28" name="Textfeld 27"/>
          <p:cNvSpPr txBox="1"/>
          <p:nvPr/>
        </p:nvSpPr>
        <p:spPr bwMode="gray">
          <a:xfrm>
            <a:off x="8597913" y="5114113"/>
            <a:ext cx="2946225" cy="512256"/>
          </a:xfrm>
          <a:prstGeom prst="rect">
            <a:avLst/>
          </a:prstGeom>
          <a:noFill/>
        </p:spPr>
        <p:txBody>
          <a:bodyPr wrap="none" lIns="0" tIns="0" rIns="0" bIns="0" rtlCol="0">
            <a:spAutoFit/>
          </a:bodyPr>
          <a:lstStyle/>
          <a:p>
            <a:r>
              <a:rPr lang="de-DE" sz="1632" dirty="0"/>
              <a:t>Berechtigungen zur Verwaltung </a:t>
            </a:r>
          </a:p>
          <a:p>
            <a:r>
              <a:rPr lang="de-DE" sz="1632" dirty="0"/>
              <a:t>der Ressourcen</a:t>
            </a:r>
          </a:p>
        </p:txBody>
      </p:sp>
      <p:pic>
        <p:nvPicPr>
          <p:cNvPr id="29" name="Grafik 28" descr="File:Gnome-stock &lt;strong&gt;person&lt;/strong&gt;.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758" y="1632712"/>
            <a:ext cx="497541" cy="497541"/>
          </a:xfrm>
          <a:prstGeom prst="rect">
            <a:avLst/>
          </a:prstGeom>
        </p:spPr>
      </p:pic>
      <p:cxnSp>
        <p:nvCxnSpPr>
          <p:cNvPr id="31" name="Gerader Verbinder 30"/>
          <p:cNvCxnSpPr>
            <a:stCxn id="29" idx="2"/>
            <a:endCxn id="20" idx="0"/>
          </p:cNvCxnSpPr>
          <p:nvPr/>
        </p:nvCxnSpPr>
        <p:spPr>
          <a:xfrm flipH="1">
            <a:off x="3793103" y="2130252"/>
            <a:ext cx="1786426" cy="7447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29" idx="2"/>
            <a:endCxn id="22" idx="0"/>
          </p:cNvCxnSpPr>
          <p:nvPr/>
        </p:nvCxnSpPr>
        <p:spPr>
          <a:xfrm flipH="1">
            <a:off x="5066533" y="2130253"/>
            <a:ext cx="51299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stCxn id="29" idx="2"/>
            <a:endCxn id="24" idx="0"/>
          </p:cNvCxnSpPr>
          <p:nvPr/>
        </p:nvCxnSpPr>
        <p:spPr>
          <a:xfrm>
            <a:off x="5579529" y="2130253"/>
            <a:ext cx="1196975" cy="7350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bwMode="gray">
          <a:xfrm>
            <a:off x="6267238" y="1501031"/>
            <a:ext cx="2720437" cy="768385"/>
          </a:xfrm>
          <a:prstGeom prst="rect">
            <a:avLst/>
          </a:prstGeom>
          <a:noFill/>
        </p:spPr>
        <p:txBody>
          <a:bodyPr wrap="none" lIns="0" tIns="0" rIns="0" bIns="0" rtlCol="0">
            <a:spAutoFit/>
          </a:bodyPr>
          <a:lstStyle/>
          <a:p>
            <a:r>
              <a:rPr lang="de-DE" sz="1632" dirty="0"/>
              <a:t>Berechtigungen zur Nutzung </a:t>
            </a:r>
          </a:p>
          <a:p>
            <a:r>
              <a:rPr lang="de-DE" sz="1632" dirty="0"/>
              <a:t>der Ressourcen/Services wird </a:t>
            </a:r>
          </a:p>
          <a:p>
            <a:r>
              <a:rPr lang="de-DE" sz="1632" dirty="0"/>
              <a:t>in den Services verwaltet</a:t>
            </a:r>
          </a:p>
        </p:txBody>
      </p:sp>
    </p:spTree>
    <p:extLst>
      <p:ext uri="{BB962C8B-B14F-4D97-AF65-F5344CB8AC3E}">
        <p14:creationId xmlns:p14="http://schemas.microsoft.com/office/powerpoint/2010/main" val="6535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2" name="Titel 1">
            <a:extLst>
              <a:ext uri="{FF2B5EF4-FFF2-40B4-BE49-F238E27FC236}">
                <a16:creationId xmlns:a16="http://schemas.microsoft.com/office/drawing/2014/main" id="{7C7BA2A1-57C3-4272-B730-96E6F274B86B}"/>
              </a:ext>
            </a:extLst>
          </p:cNvPr>
          <p:cNvSpPr>
            <a:spLocks noGrp="1"/>
          </p:cNvSpPr>
          <p:nvPr>
            <p:ph type="title"/>
          </p:nvPr>
        </p:nvSpPr>
        <p:spPr/>
        <p:txBody>
          <a:bodyPr/>
          <a:lstStyle/>
          <a:p>
            <a:r>
              <a:rPr lang="en-US" dirty="0"/>
              <a:t>Core Azure architectural components</a:t>
            </a:r>
            <a:endParaRPr lang="de-DE" dirty="0"/>
          </a:p>
        </p:txBody>
      </p:sp>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Noch mal kurz technisch.</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08" y="2023593"/>
            <a:ext cx="8094555" cy="3968943"/>
          </a:xfrm>
          <a:prstGeom prst="rect">
            <a:avLst/>
          </a:prstGeom>
        </p:spPr>
      </p:pic>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277" y="2023593"/>
            <a:ext cx="1779992" cy="1779992"/>
          </a:xfrm>
          <a:prstGeom prst="rect">
            <a:avLst/>
          </a:prstGeom>
        </p:spPr>
      </p:pic>
      <p:cxnSp>
        <p:nvCxnSpPr>
          <p:cNvPr id="15" name="Gerade Verbindung mit Pfeil 14"/>
          <p:cNvCxnSpPr/>
          <p:nvPr/>
        </p:nvCxnSpPr>
        <p:spPr>
          <a:xfrm>
            <a:off x="2294806" y="2732327"/>
            <a:ext cx="1005344"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bwMode="gray">
          <a:xfrm>
            <a:off x="1105964" y="3882517"/>
            <a:ext cx="871763" cy="256129"/>
          </a:xfrm>
          <a:prstGeom prst="rect">
            <a:avLst/>
          </a:prstGeom>
          <a:noFill/>
        </p:spPr>
        <p:txBody>
          <a:bodyPr wrap="none" lIns="0" tIns="0" rIns="0" bIns="0" rtlCol="0">
            <a:spAutoFit/>
          </a:bodyPr>
          <a:lstStyle/>
          <a:p>
            <a:r>
              <a:rPr lang="de-DE" sz="1632" dirty="0"/>
              <a:t>Azure AD</a:t>
            </a:r>
          </a:p>
        </p:txBody>
      </p:sp>
    </p:spTree>
    <p:extLst>
      <p:ext uri="{BB962C8B-B14F-4D97-AF65-F5344CB8AC3E}">
        <p14:creationId xmlns:p14="http://schemas.microsoft.com/office/powerpoint/2010/main" val="6575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Aufteilungen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sp>
        <p:nvSpPr>
          <p:cNvPr id="63" name="Rectangle 107"/>
          <p:cNvSpPr/>
          <p:nvPr/>
        </p:nvSpPr>
        <p:spPr>
          <a:xfrm>
            <a:off x="250932" y="2826474"/>
            <a:ext cx="10342536" cy="6937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4" name="Rectangle 14"/>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5" name="Rectangle 84"/>
          <p:cNvSpPr/>
          <p:nvPr/>
        </p:nvSpPr>
        <p:spPr>
          <a:xfrm>
            <a:off x="264104" y="5052149"/>
            <a:ext cx="10303022"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sp>
        <p:nvSpPr>
          <p:cNvPr id="66" name="Rectangle 79"/>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2"/>
          </a:p>
        </p:txBody>
      </p:sp>
      <p:grpSp>
        <p:nvGrpSpPr>
          <p:cNvPr id="67" name="Group 130"/>
          <p:cNvGrpSpPr/>
          <p:nvPr/>
        </p:nvGrpSpPr>
        <p:grpSpPr>
          <a:xfrm>
            <a:off x="4606587" y="2987562"/>
            <a:ext cx="2616799" cy="2640989"/>
            <a:chOff x="1911604" y="3313944"/>
            <a:chExt cx="2566026" cy="2589747"/>
          </a:xfrm>
        </p:grpSpPr>
        <p:sp>
          <p:nvSpPr>
            <p:cNvPr id="68"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69"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0"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Aerospace</a:t>
              </a:r>
            </a:p>
          </p:txBody>
        </p:sp>
        <p:sp>
          <p:nvSpPr>
            <p:cNvPr id="71"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Auto</a:t>
              </a:r>
            </a:p>
          </p:txBody>
        </p:sp>
        <p:sp>
          <p:nvSpPr>
            <p:cNvPr id="72"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73"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1</a:t>
              </a:r>
            </a:p>
          </p:txBody>
        </p:sp>
        <p:sp>
          <p:nvSpPr>
            <p:cNvPr id="74"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2</a:t>
              </a:r>
            </a:p>
          </p:txBody>
        </p:sp>
        <p:sp>
          <p:nvSpPr>
            <p:cNvPr id="75"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Application 3</a:t>
              </a:r>
            </a:p>
          </p:txBody>
        </p:sp>
        <p:cxnSp>
          <p:nvCxnSpPr>
            <p:cNvPr id="76"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Car</a:t>
              </a:r>
            </a:p>
          </p:txBody>
        </p:sp>
        <p:sp>
          <p:nvSpPr>
            <p:cNvPr id="7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err="1">
                  <a:solidFill>
                    <a:schemeClr val="tx2">
                      <a:alpha val="99000"/>
                    </a:schemeClr>
                  </a:solidFill>
                </a:rPr>
                <a:t>Proj</a:t>
              </a:r>
              <a:r>
                <a:rPr lang="en-US" sz="1020" b="1" dirty="0">
                  <a:solidFill>
                    <a:schemeClr val="tx2">
                      <a:alpha val="99000"/>
                    </a:schemeClr>
                  </a:solidFill>
                </a:rPr>
                <a:t> New Plane</a:t>
              </a:r>
            </a:p>
          </p:txBody>
        </p:sp>
        <p:cxnSp>
          <p:nvCxnSpPr>
            <p:cNvPr id="79"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5"/>
          <p:cNvGrpSpPr/>
          <p:nvPr/>
        </p:nvGrpSpPr>
        <p:grpSpPr>
          <a:xfrm>
            <a:off x="7610892" y="2987562"/>
            <a:ext cx="2609583" cy="2626272"/>
            <a:chOff x="1918679" y="3313944"/>
            <a:chExt cx="2558950" cy="2575315"/>
          </a:xfrm>
        </p:grpSpPr>
        <p:sp>
          <p:nvSpPr>
            <p:cNvPr id="82"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83"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4"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Europe</a:t>
              </a:r>
            </a:p>
          </p:txBody>
        </p:sp>
        <p:sp>
          <p:nvSpPr>
            <p:cNvPr id="85"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North America</a:t>
              </a:r>
            </a:p>
          </p:txBody>
        </p:sp>
        <p:sp>
          <p:nvSpPr>
            <p:cNvPr id="8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8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a:t>
              </a:r>
            </a:p>
          </p:txBody>
        </p:sp>
        <p:sp>
          <p:nvSpPr>
            <p:cNvPr id="8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2</a:t>
              </a:r>
            </a:p>
          </p:txBody>
        </p:sp>
        <p:sp>
          <p:nvSpPr>
            <p:cNvPr id="8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endParaRPr lang="en-US" sz="1020" b="1" dirty="0">
                <a:solidFill>
                  <a:schemeClr val="tx2">
                    <a:alpha val="99000"/>
                  </a:schemeClr>
                </a:solidFill>
              </a:endParaRPr>
            </a:p>
          </p:txBody>
        </p:sp>
        <p:cxnSp>
          <p:nvCxnSpPr>
            <p:cNvPr id="9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Ted Bear</a:t>
              </a:r>
            </a:p>
          </p:txBody>
        </p:sp>
        <p:sp>
          <p:nvSpPr>
            <p:cNvPr id="92"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Grace Ma</a:t>
              </a:r>
            </a:p>
          </p:txBody>
        </p:sp>
        <p:cxnSp>
          <p:nvCxnSpPr>
            <p:cNvPr id="93"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7"/>
          <p:cNvGrpSpPr/>
          <p:nvPr/>
        </p:nvGrpSpPr>
        <p:grpSpPr>
          <a:xfrm>
            <a:off x="312228" y="2503472"/>
            <a:ext cx="3957649" cy="3151565"/>
            <a:chOff x="596769" y="2821576"/>
            <a:chExt cx="3880860" cy="3090416"/>
          </a:xfrm>
        </p:grpSpPr>
        <p:sp>
          <p:nvSpPr>
            <p:cNvPr id="96"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Enterprise</a:t>
              </a:r>
            </a:p>
          </p:txBody>
        </p:sp>
        <p:sp>
          <p:nvSpPr>
            <p:cNvPr id="97"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98"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Marketing</a:t>
              </a:r>
            </a:p>
          </p:txBody>
        </p:sp>
        <p:sp>
          <p:nvSpPr>
            <p:cNvPr id="99"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Finance</a:t>
              </a:r>
            </a:p>
          </p:txBody>
        </p:sp>
        <p:sp>
          <p:nvSpPr>
            <p:cNvPr id="100" name="TextBox 6"/>
            <p:cNvSpPr txBox="1"/>
            <p:nvPr/>
          </p:nvSpPr>
          <p:spPr>
            <a:xfrm>
              <a:off x="601883" y="3203940"/>
              <a:ext cx="714939" cy="188385"/>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Enterprise</a:t>
              </a:r>
            </a:p>
          </p:txBody>
        </p:sp>
        <p:sp>
          <p:nvSpPr>
            <p:cNvPr id="101"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2"/>
            </a:p>
          </p:txBody>
        </p:sp>
        <p:sp>
          <p:nvSpPr>
            <p:cNvPr id="102"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Dev</a:t>
              </a:r>
            </a:p>
          </p:txBody>
        </p:sp>
        <p:sp>
          <p:nvSpPr>
            <p:cNvPr id="103"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Project 1 Test</a:t>
              </a:r>
            </a:p>
          </p:txBody>
        </p:sp>
        <p:sp>
          <p:nvSpPr>
            <p:cNvPr id="104"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Production Web Sites</a:t>
              </a:r>
            </a:p>
          </p:txBody>
        </p:sp>
        <p:cxnSp>
          <p:nvCxnSpPr>
            <p:cNvPr id="105"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TextBox 40"/>
            <p:cNvSpPr txBox="1"/>
            <p:nvPr/>
          </p:nvSpPr>
          <p:spPr>
            <a:xfrm>
              <a:off x="2565443" y="2821576"/>
              <a:ext cx="1235916" cy="313932"/>
            </a:xfrm>
            <a:prstGeom prst="rect">
              <a:avLst/>
            </a:prstGeom>
            <a:noFill/>
          </p:spPr>
          <p:txBody>
            <a:bodyPr wrap="none" lIns="0" tIns="0" rIns="0" bIns="0" rtlCol="0">
              <a:spAutoFit/>
            </a:bodyPr>
            <a:lstStyle/>
            <a:p>
              <a:pPr algn="ctr"/>
              <a:r>
                <a:rPr lang="en-US" sz="2040" dirty="0">
                  <a:solidFill>
                    <a:schemeClr val="bg1">
                      <a:alpha val="99000"/>
                    </a:schemeClr>
                  </a:solidFill>
                  <a:latin typeface="Segoe UI Semibold" pitchFamily="34" charset="0"/>
                </a:rPr>
                <a:t>Functional</a:t>
              </a:r>
            </a:p>
          </p:txBody>
        </p:sp>
        <p:sp>
          <p:nvSpPr>
            <p:cNvPr id="107"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Joe Smith</a:t>
              </a:r>
            </a:p>
          </p:txBody>
        </p:sp>
        <p:sp>
          <p:nvSpPr>
            <p:cNvPr id="108"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dirty="0">
                  <a:solidFill>
                    <a:schemeClr val="tx2">
                      <a:alpha val="99000"/>
                    </a:schemeClr>
                  </a:solidFill>
                </a:rPr>
                <a:t>Jane Doe</a:t>
              </a:r>
            </a:p>
          </p:txBody>
        </p:sp>
        <p:cxnSp>
          <p:nvCxnSpPr>
            <p:cNvPr id="109" name="Straight Connector 4"/>
            <p:cNvCxnSpPr>
              <a:endCxn id="107"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TextBox 26"/>
            <p:cNvSpPr txBox="1"/>
            <p:nvPr/>
          </p:nvSpPr>
          <p:spPr>
            <a:xfrm>
              <a:off x="596769" y="5411868"/>
              <a:ext cx="955390" cy="188385"/>
            </a:xfrm>
            <a:prstGeom prst="rect">
              <a:avLst/>
            </a:prstGeom>
            <a:noFill/>
          </p:spPr>
          <p:txBody>
            <a:bodyPr wrap="none" lIns="0" tIns="0" rIns="0" bIns="0" rtlCol="0">
              <a:spAutoFit/>
            </a:bodyPr>
            <a:lstStyle/>
            <a:p>
              <a:r>
                <a:rPr lang="en-US" sz="1224" kern="0" dirty="0">
                  <a:solidFill>
                    <a:srgbClr val="000000">
                      <a:alpha val="99000"/>
                    </a:srgbClr>
                  </a:solidFill>
                  <a:latin typeface="Segoe UI Semibold" pitchFamily="34" charset="0"/>
                </a:rPr>
                <a:t>Subscriptions</a:t>
              </a:r>
            </a:p>
          </p:txBody>
        </p:sp>
      </p:grpSp>
      <p:sp>
        <p:nvSpPr>
          <p:cNvPr id="112" name="Rectangle 8"/>
          <p:cNvSpPr/>
          <p:nvPr/>
        </p:nvSpPr>
        <p:spPr bwMode="auto">
          <a:xfrm rot="5400000">
            <a:off x="5624602" y="-2079453"/>
            <a:ext cx="613468" cy="9324929"/>
          </a:xfrm>
          <a:prstGeom prst="rect">
            <a:avLst/>
          </a:prstGeom>
          <a:solidFill>
            <a:schemeClr val="bg2"/>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dirty="0">
              <a:solidFill>
                <a:schemeClr val="tx1"/>
              </a:solidFill>
            </a:endParaRPr>
          </a:p>
        </p:txBody>
      </p:sp>
      <p:sp>
        <p:nvSpPr>
          <p:cNvPr id="113" name="TextBox 43"/>
          <p:cNvSpPr txBox="1"/>
          <p:nvPr/>
        </p:nvSpPr>
        <p:spPr>
          <a:xfrm>
            <a:off x="4897045" y="2423446"/>
            <a:ext cx="206792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Business Division</a:t>
            </a:r>
          </a:p>
        </p:txBody>
      </p:sp>
      <p:sp>
        <p:nvSpPr>
          <p:cNvPr id="114" name="TextBox 44"/>
          <p:cNvSpPr txBox="1"/>
          <p:nvPr/>
        </p:nvSpPr>
        <p:spPr>
          <a:xfrm>
            <a:off x="8145226" y="2456047"/>
            <a:ext cx="1396052"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Geographic</a:t>
            </a:r>
          </a:p>
        </p:txBody>
      </p:sp>
      <p:sp>
        <p:nvSpPr>
          <p:cNvPr id="115" name="TextBox 129"/>
          <p:cNvSpPr txBox="1"/>
          <p:nvPr/>
        </p:nvSpPr>
        <p:spPr>
          <a:xfrm>
            <a:off x="2304260" y="2423445"/>
            <a:ext cx="1260370" cy="320144"/>
          </a:xfrm>
          <a:prstGeom prst="rect">
            <a:avLst/>
          </a:prstGeom>
          <a:noFill/>
        </p:spPr>
        <p:txBody>
          <a:bodyPr wrap="none" lIns="0" tIns="0" rIns="0" bIns="0" rtlCol="0">
            <a:spAutoFit/>
          </a:bodyPr>
          <a:lstStyle/>
          <a:p>
            <a:pPr algn="ctr"/>
            <a:r>
              <a:rPr lang="en-US" sz="2040" dirty="0">
                <a:solidFill>
                  <a:schemeClr val="tx1">
                    <a:alpha val="99000"/>
                  </a:schemeClr>
                </a:solidFill>
                <a:latin typeface="Segoe UI Semibold" pitchFamily="34" charset="0"/>
              </a:rPr>
              <a:t>Functional</a:t>
            </a:r>
          </a:p>
        </p:txBody>
      </p:sp>
      <p:sp>
        <p:nvSpPr>
          <p:cNvPr id="116" name="TextBox 100"/>
          <p:cNvSpPr txBox="1"/>
          <p:nvPr/>
        </p:nvSpPr>
        <p:spPr>
          <a:xfrm>
            <a:off x="288854" y="4296788"/>
            <a:ext cx="665332"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Accounts</a:t>
            </a:r>
          </a:p>
        </p:txBody>
      </p:sp>
      <p:sp>
        <p:nvSpPr>
          <p:cNvPr id="117" name="TextBox 108"/>
          <p:cNvSpPr txBox="1"/>
          <p:nvPr/>
        </p:nvSpPr>
        <p:spPr>
          <a:xfrm>
            <a:off x="290711" y="3585318"/>
            <a:ext cx="941599" cy="192112"/>
          </a:xfrm>
          <a:prstGeom prst="rect">
            <a:avLst/>
          </a:prstGeom>
          <a:noFill/>
        </p:spPr>
        <p:txBody>
          <a:bodyPr wrap="none" lIns="0" tIns="0" rIns="0" bIns="0" rtlCol="0">
            <a:spAutoFit/>
          </a:bodyPr>
          <a:lstStyle/>
          <a:p>
            <a:r>
              <a:rPr lang="en-US" sz="1224" b="1" kern="0" dirty="0">
                <a:solidFill>
                  <a:srgbClr val="000000">
                    <a:alpha val="99000"/>
                  </a:srgbClr>
                </a:solidFill>
                <a:latin typeface="Segoe UI Semibold" pitchFamily="34" charset="0"/>
              </a:rPr>
              <a:t>Departments</a:t>
            </a:r>
          </a:p>
        </p:txBody>
      </p:sp>
      <p:cxnSp>
        <p:nvCxnSpPr>
          <p:cNvPr id="118" name="Straight Connector 21"/>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09"/>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p:cNvPicPr>
          <p:nvPr/>
        </p:nvPicPr>
        <p:blipFill>
          <a:blip r:embed="rId2"/>
          <a:stretch>
            <a:fillRect/>
          </a:stretch>
        </p:blipFill>
        <p:spPr>
          <a:xfrm>
            <a:off x="305724" y="1599590"/>
            <a:ext cx="11516009" cy="4582577"/>
          </a:xfrm>
          <a:prstGeom prst="rect">
            <a:avLst/>
          </a:prstGeom>
        </p:spPr>
      </p:pic>
      <p:sp>
        <p:nvSpPr>
          <p:cNvPr id="2" name="Titel 1"/>
          <p:cNvSpPr>
            <a:spLocks noGrp="1"/>
          </p:cNvSpPr>
          <p:nvPr>
            <p:ph type="title"/>
          </p:nvPr>
        </p:nvSpPr>
        <p:spPr/>
        <p:txBody>
          <a:bodyPr/>
          <a:lstStyle/>
          <a:p>
            <a:r>
              <a:rPr lang="de-DE" dirty="0"/>
              <a:t>Umsetzung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3"/>
          <p:cNvPicPr>
            <a:picLocks noChangeAspect="1"/>
          </p:cNvPicPr>
          <p:nvPr/>
        </p:nvPicPr>
        <p:blipFill>
          <a:blip r:embed="rId3"/>
          <a:stretch>
            <a:fillRect/>
          </a:stretch>
        </p:blipFill>
        <p:spPr>
          <a:xfrm>
            <a:off x="581654" y="1808606"/>
            <a:ext cx="9262568" cy="3718115"/>
          </a:xfrm>
          <a:prstGeom prst="rect">
            <a:avLst/>
          </a:prstGeom>
        </p:spPr>
      </p:pic>
      <p:pic>
        <p:nvPicPr>
          <p:cNvPr id="7" name="Picture 2"/>
          <p:cNvPicPr>
            <a:picLocks noChangeAspect="1"/>
          </p:cNvPicPr>
          <p:nvPr/>
        </p:nvPicPr>
        <p:blipFill>
          <a:blip r:embed="rId4"/>
          <a:stretch>
            <a:fillRect/>
          </a:stretch>
        </p:blipFill>
        <p:spPr>
          <a:xfrm>
            <a:off x="1041425" y="2048194"/>
            <a:ext cx="10275435" cy="3765901"/>
          </a:xfrm>
          <a:prstGeom prst="rect">
            <a:avLst/>
          </a:prstGeom>
        </p:spPr>
      </p:pic>
      <p:pic>
        <p:nvPicPr>
          <p:cNvPr id="8" name="Picture 2"/>
          <p:cNvPicPr>
            <a:picLocks noChangeAspect="1"/>
          </p:cNvPicPr>
          <p:nvPr/>
        </p:nvPicPr>
        <p:blipFill>
          <a:blip r:embed="rId5"/>
          <a:stretch>
            <a:fillRect/>
          </a:stretch>
        </p:blipFill>
        <p:spPr>
          <a:xfrm>
            <a:off x="1423350" y="2318604"/>
            <a:ext cx="8486496" cy="3969490"/>
          </a:xfrm>
          <a:prstGeom prst="rect">
            <a:avLst/>
          </a:prstGeom>
        </p:spPr>
      </p:pic>
      <p:pic>
        <p:nvPicPr>
          <p:cNvPr id="9" name="Picture 2"/>
          <p:cNvPicPr>
            <a:picLocks noChangeAspect="1"/>
          </p:cNvPicPr>
          <p:nvPr/>
        </p:nvPicPr>
        <p:blipFill rotWithShape="1">
          <a:blip r:embed="rId6"/>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7180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Reporting im EA-Portal.</a:t>
            </a:r>
          </a:p>
        </p:txBody>
      </p:sp>
      <p:sp>
        <p:nvSpPr>
          <p:cNvPr id="3" name="Datumsplatzhalter 2"/>
          <p:cNvSpPr>
            <a:spLocks noGrp="1"/>
          </p:cNvSpPr>
          <p:nvPr>
            <p:ph type="dt" sz="half" idx="10"/>
          </p:nvPr>
        </p:nvSpPr>
        <p:spPr/>
        <p:txBody>
          <a:bodyPr/>
          <a:lstStyle/>
          <a:p>
            <a:r>
              <a:rPr lang="de-DE"/>
              <a:t>31.01.2017</a:t>
            </a:r>
            <a:endParaRPr lang="de-DE" dirty="0"/>
          </a:p>
        </p:txBody>
      </p:sp>
      <p:sp>
        <p:nvSpPr>
          <p:cNvPr id="4" name="Fußzeilenplatzhalter 3"/>
          <p:cNvSpPr>
            <a:spLocks noGrp="1"/>
          </p:cNvSpPr>
          <p:nvPr>
            <p:ph type="ftr" sz="quarter" idx="11"/>
          </p:nvPr>
        </p:nvSpPr>
        <p:spPr/>
        <p:txBody>
          <a:bodyPr/>
          <a:lstStyle/>
          <a:p>
            <a:pPr>
              <a:buSzPct val="110000"/>
            </a:pPr>
            <a:r>
              <a:rPr lang="de-DE"/>
              <a:t>Portale | Kunden Enabling </a:t>
            </a:r>
            <a:endParaRPr lang="de-DE" dirty="0"/>
          </a:p>
        </p:txBody>
      </p:sp>
      <p:pic>
        <p:nvPicPr>
          <p:cNvPr id="6" name="Picture 9"/>
          <p:cNvPicPr>
            <a:picLocks noChangeAspect="1"/>
          </p:cNvPicPr>
          <p:nvPr/>
        </p:nvPicPr>
        <p:blipFill>
          <a:blip r:embed="rId3"/>
          <a:stretch>
            <a:fillRect/>
          </a:stretch>
        </p:blipFill>
        <p:spPr>
          <a:xfrm>
            <a:off x="250933" y="1974750"/>
            <a:ext cx="8445862" cy="3980309"/>
          </a:xfrm>
          <a:prstGeom prst="rect">
            <a:avLst/>
          </a:prstGeom>
        </p:spPr>
      </p:pic>
      <p:pic>
        <p:nvPicPr>
          <p:cNvPr id="7" name="Picture 3"/>
          <p:cNvPicPr>
            <a:picLocks noChangeAspect="1"/>
          </p:cNvPicPr>
          <p:nvPr/>
        </p:nvPicPr>
        <p:blipFill>
          <a:blip r:embed="rId4"/>
          <a:stretch>
            <a:fillRect/>
          </a:stretch>
        </p:blipFill>
        <p:spPr>
          <a:xfrm>
            <a:off x="2061224" y="2123451"/>
            <a:ext cx="5775578" cy="3085583"/>
          </a:xfrm>
          <a:prstGeom prst="rect">
            <a:avLst/>
          </a:prstGeom>
        </p:spPr>
      </p:pic>
      <p:pic>
        <p:nvPicPr>
          <p:cNvPr id="9" name="Picture 5"/>
          <p:cNvPicPr>
            <a:picLocks noChangeAspect="1"/>
          </p:cNvPicPr>
          <p:nvPr/>
        </p:nvPicPr>
        <p:blipFill>
          <a:blip r:embed="rId5"/>
          <a:stretch>
            <a:fillRect/>
          </a:stretch>
        </p:blipFill>
        <p:spPr>
          <a:xfrm>
            <a:off x="5843218" y="1352725"/>
            <a:ext cx="6214118" cy="2656724"/>
          </a:xfrm>
          <a:prstGeom prst="rect">
            <a:avLst/>
          </a:prstGeom>
        </p:spPr>
      </p:pic>
      <p:pic>
        <p:nvPicPr>
          <p:cNvPr id="8" name="Picture 4"/>
          <p:cNvPicPr>
            <a:picLocks noChangeAspect="1"/>
          </p:cNvPicPr>
          <p:nvPr/>
        </p:nvPicPr>
        <p:blipFill>
          <a:blip r:embed="rId6"/>
          <a:stretch>
            <a:fillRect/>
          </a:stretch>
        </p:blipFill>
        <p:spPr>
          <a:xfrm>
            <a:off x="5323698" y="3653532"/>
            <a:ext cx="5786844" cy="2570892"/>
          </a:xfrm>
          <a:prstGeom prst="rect">
            <a:avLst/>
          </a:prstGeom>
        </p:spPr>
      </p:pic>
    </p:spTree>
    <p:extLst>
      <p:ext uri="{BB962C8B-B14F-4D97-AF65-F5344CB8AC3E}">
        <p14:creationId xmlns:p14="http://schemas.microsoft.com/office/powerpoint/2010/main" val="205302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Regions</a:t>
            </a:r>
          </a:p>
        </p:txBody>
      </p:sp>
      <p:sp>
        <p:nvSpPr>
          <p:cNvPr id="6" name="Text Placeholder 5"/>
          <p:cNvSpPr>
            <a:spLocks noGrp="1"/>
          </p:cNvSpPr>
          <p:nvPr>
            <p:ph type="body" sz="quarter" idx="10"/>
          </p:nvPr>
        </p:nvSpPr>
        <p:spPr>
          <a:xfrm>
            <a:off x="598946" y="1462924"/>
            <a:ext cx="5897244" cy="5047536"/>
          </a:xfrm>
        </p:spPr>
        <p:txBody>
          <a:bodyPr vert="horz" wrap="square" lIns="0" tIns="0" rIns="0" bIns="0" rtlCol="0" anchor="t">
            <a:spAutoFit/>
          </a:bodyPr>
          <a:lstStyle/>
          <a:p>
            <a:pPr marL="229911" indent="-229911">
              <a:buFont typeface="Arial" panose="020B0604020202020204" pitchFamily="34" charset="0"/>
              <a:buChar char="•"/>
            </a:pPr>
            <a:r>
              <a:rPr lang="en-IE" sz="3200" dirty="0">
                <a:latin typeface="Segoe UI Semilight"/>
                <a:cs typeface="Segoe UI Semilight"/>
              </a:rPr>
              <a:t>A region represents a collection of datacenters.</a:t>
            </a:r>
            <a:endParaRPr lang="en-IE" sz="3200" dirty="0"/>
          </a:p>
          <a:p>
            <a:pPr marL="229911" indent="-229911">
              <a:buFont typeface="Arial" panose="020B0604020202020204" pitchFamily="34" charset="0"/>
              <a:buChar char="•"/>
            </a:pPr>
            <a:r>
              <a:rPr lang="en-IE" sz="3200" dirty="0">
                <a:latin typeface="Segoe UI Semilight"/>
                <a:cs typeface="Segoe UI Semilight"/>
              </a:rPr>
              <a:t>Provides flexibility and scale.</a:t>
            </a:r>
          </a:p>
          <a:p>
            <a:pPr marL="229911" indent="-229911">
              <a:buFont typeface="Arial" panose="020B0604020202020204" pitchFamily="34" charset="0"/>
              <a:buChar char="•"/>
            </a:pPr>
            <a:r>
              <a:rPr lang="en-IE" sz="3200" dirty="0">
                <a:latin typeface="Segoe UI Semilight"/>
                <a:cs typeface="Segoe UI Semilight"/>
              </a:rPr>
              <a:t>Preserves data residency.</a:t>
            </a:r>
          </a:p>
          <a:p>
            <a:pPr marL="229911" indent="-229911">
              <a:buFont typeface="Arial" panose="020B0604020202020204" pitchFamily="34" charset="0"/>
              <a:buChar char="•"/>
            </a:pPr>
            <a:r>
              <a:rPr lang="en-IE" sz="3200" dirty="0">
                <a:latin typeface="Segoe UI Semilight"/>
                <a:cs typeface="Segoe UI Semilight"/>
              </a:rPr>
              <a:t>Select regions close to your users.</a:t>
            </a:r>
          </a:p>
          <a:p>
            <a:pPr marL="229911" indent="-229911">
              <a:buFont typeface="Arial" panose="020B0604020202020204" pitchFamily="34" charset="0"/>
              <a:buChar char="•"/>
            </a:pPr>
            <a:r>
              <a:rPr lang="en-IE" sz="3200" dirty="0">
                <a:latin typeface="Segoe UI Semilight"/>
                <a:cs typeface="Segoe UI Semilight"/>
              </a:rPr>
              <a:t>Be aware of region deployment availability.</a:t>
            </a:r>
            <a:endParaRPr lang="en-IE" sz="3200" dirty="0"/>
          </a:p>
          <a:p>
            <a:pPr marL="229911" indent="-229911">
              <a:buFont typeface="Arial" panose="020B0604020202020204" pitchFamily="34" charset="0"/>
              <a:buChar char="•"/>
            </a:pPr>
            <a:r>
              <a:rPr lang="en-IE" sz="3200" dirty="0">
                <a:latin typeface="Segoe UI Semilight"/>
                <a:cs typeface="Segoe UI Semilight"/>
              </a:rPr>
              <a:t>There are global services that are region independent.</a:t>
            </a:r>
          </a:p>
        </p:txBody>
      </p:sp>
      <p:sp>
        <p:nvSpPr>
          <p:cNvPr id="8" name="Rectangle 7">
            <a:extLst>
              <a:ext uri="{FF2B5EF4-FFF2-40B4-BE49-F238E27FC236}">
                <a16:creationId xmlns:a16="http://schemas.microsoft.com/office/drawing/2014/main" id="{811A1EC0-5AF2-4D21-8437-ACF71E7A3AAF}"/>
              </a:ext>
            </a:extLst>
          </p:cNvPr>
          <p:cNvSpPr/>
          <p:nvPr/>
        </p:nvSpPr>
        <p:spPr>
          <a:xfrm>
            <a:off x="7234571" y="4810162"/>
            <a:ext cx="4602958" cy="862581"/>
          </a:xfrm>
          <a:prstGeom prst="rect">
            <a:avLst/>
          </a:prstGeom>
          <a:solidFill>
            <a:schemeClr val="bg1"/>
          </a:solidFill>
        </p:spPr>
        <p:txBody>
          <a:bodyPr wrap="square">
            <a:spAutoFit/>
          </a:bodyPr>
          <a:lstStyle/>
          <a:p>
            <a:pPr algn="ctr"/>
            <a:r>
              <a:rPr lang="en-IE" sz="2448">
                <a:latin typeface="Segoe UI Semilight" panose="020B0402040204020203" pitchFamily="34" charset="0"/>
                <a:cs typeface="Segoe UI Semilight" panose="020B0402040204020203" pitchFamily="34" charset="0"/>
              </a:rPr>
              <a:t>Worldwide there are 54 regions representing 140 countries</a:t>
            </a:r>
            <a:endParaRPr lang="en-US" sz="2448">
              <a:latin typeface="Segoe UI Semilight" panose="020B0402040204020203" pitchFamily="34" charset="0"/>
              <a:cs typeface="Segoe UI Semilight" panose="020B0402040204020203" pitchFamily="34" charset="0"/>
            </a:endParaRPr>
          </a:p>
        </p:txBody>
      </p:sp>
      <p:pic>
        <p:nvPicPr>
          <p:cNvPr id="2" name="Picture 1" descr="Map of North America regions.">
            <a:extLst>
              <a:ext uri="{FF2B5EF4-FFF2-40B4-BE49-F238E27FC236}">
                <a16:creationId xmlns:a16="http://schemas.microsoft.com/office/drawing/2014/main" id="{64D7F689-1612-4C9D-B065-39FDE92B4CB8}"/>
              </a:ext>
            </a:extLst>
          </p:cNvPr>
          <p:cNvPicPr>
            <a:picLocks noChangeAspect="1"/>
          </p:cNvPicPr>
          <p:nvPr/>
        </p:nvPicPr>
        <p:blipFill>
          <a:blip r:embed="rId3"/>
          <a:stretch>
            <a:fillRect/>
          </a:stretch>
        </p:blipFill>
        <p:spPr>
          <a:xfrm>
            <a:off x="7045450" y="1336822"/>
            <a:ext cx="4981199" cy="3404274"/>
          </a:xfrm>
          <a:prstGeom prst="rect">
            <a:avLst/>
          </a:prstGeom>
        </p:spPr>
      </p:pic>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2439" y="4324370"/>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54</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3" name="Title 2">
            <a:extLst>
              <a:ext uri="{FF2B5EF4-FFF2-40B4-BE49-F238E27FC236}">
                <a16:creationId xmlns:a16="http://schemas.microsoft.com/office/drawing/2014/main" id="{2A2796AA-A8AA-4242-A1DE-15F8FBFBDB27}"/>
              </a:ext>
            </a:extLst>
          </p:cNvPr>
          <p:cNvSpPr txBox="1">
            <a:spLocks/>
          </p:cNvSpPr>
          <p:nvPr/>
        </p:nvSpPr>
        <p:spPr>
          <a:xfrm>
            <a:off x="8223714" y="5877317"/>
            <a:ext cx="3535587"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2244" spc="0" dirty="0">
                <a:solidFill>
                  <a:srgbClr val="353535">
                    <a:lumMod val="60000"/>
                    <a:lumOff val="40000"/>
                  </a:srgbClr>
                </a:solidFill>
                <a:latin typeface="Segoe UI Semilight"/>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42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3"/>
          <a:stretch>
            <a:fillRect/>
          </a:stretch>
        </p:blipFill>
        <p:spPr>
          <a:xfrm>
            <a:off x="882" y="1"/>
            <a:ext cx="12434711" cy="6994524"/>
          </a:xfrm>
          <a:prstGeom prst="rect">
            <a:avLst/>
          </a:prstGeom>
          <a:ln>
            <a:noFill/>
          </a:ln>
          <a:effectLst/>
        </p:spPr>
      </p:pic>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4"/>
          <a:stretch>
            <a:fillRect/>
          </a:stretch>
        </p:blipFill>
        <p:spPr>
          <a:xfrm>
            <a:off x="882" y="-1"/>
            <a:ext cx="12434711" cy="6994525"/>
          </a:xfrm>
          <a:prstGeom prst="rect">
            <a:avLst/>
          </a:prstGeom>
          <a:ln>
            <a:noFill/>
          </a:ln>
          <a:effectLst/>
        </p:spPr>
      </p:pic>
      <p:sp>
        <p:nvSpPr>
          <p:cNvPr id="12" name="Oval 11">
            <a:extLst>
              <a:ext uri="{FF2B5EF4-FFF2-40B4-BE49-F238E27FC236}">
                <a16:creationId xmlns:a16="http://schemas.microsoft.com/office/drawing/2014/main" id="{276E20EA-6399-421D-9B9F-A24ACAE8A55E}"/>
              </a:ext>
            </a:extLst>
          </p:cNvPr>
          <p:cNvSpPr/>
          <p:nvPr/>
        </p:nvSpPr>
        <p:spPr bwMode="auto">
          <a:xfrm>
            <a:off x="882" y="1460320"/>
            <a:ext cx="12434711" cy="4943555"/>
          </a:xfrm>
          <a:prstGeom prst="ellipse">
            <a:avLst/>
          </a:prstGeom>
          <a:no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5CA7FB14-A06B-4970-AA05-B1521FEEE4B6}"/>
              </a:ext>
            </a:extLst>
          </p:cNvPr>
          <p:cNvSpPr>
            <a:spLocks noGrp="1"/>
          </p:cNvSpPr>
          <p:nvPr>
            <p:ph type="title"/>
          </p:nvPr>
        </p:nvSpPr>
        <p:spPr>
          <a:xfrm>
            <a:off x="283230" y="147149"/>
            <a:ext cx="11237870" cy="583011"/>
          </a:xfrm>
        </p:spPr>
        <p:txBody>
          <a:bodyPr>
            <a:normAutofit fontScale="90000"/>
          </a:bodyPr>
          <a:lstStyle/>
          <a:p>
            <a:r>
              <a:rPr lang="en-US" b="1" dirty="0">
                <a:solidFill>
                  <a:schemeClr val="tx1"/>
                </a:solidFill>
              </a:rPr>
              <a:t>2014</a:t>
            </a:r>
          </a:p>
        </p:txBody>
      </p:sp>
    </p:spTree>
    <p:extLst>
      <p:ext uri="{BB962C8B-B14F-4D97-AF65-F5344CB8AC3E}">
        <p14:creationId xmlns:p14="http://schemas.microsoft.com/office/powerpoint/2010/main" val="14145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18314-48BC-4ADE-83CA-BD0A785531E6}"/>
              </a:ext>
            </a:extLst>
          </p:cNvPr>
          <p:cNvPicPr>
            <a:picLocks noChangeAspect="1"/>
          </p:cNvPicPr>
          <p:nvPr/>
        </p:nvPicPr>
        <p:blipFill>
          <a:blip r:embed="rId2"/>
          <a:stretch>
            <a:fillRect/>
          </a:stretch>
        </p:blipFill>
        <p:spPr>
          <a:xfrm>
            <a:off x="882" y="1"/>
            <a:ext cx="12434711" cy="6994524"/>
          </a:xfrm>
          <a:prstGeom prst="rect">
            <a:avLst/>
          </a:prstGeom>
          <a:ln>
            <a:noFill/>
          </a:ln>
          <a:effectLst/>
        </p:spPr>
      </p:pic>
      <p:sp>
        <p:nvSpPr>
          <p:cNvPr id="6" name="Title 5">
            <a:extLst>
              <a:ext uri="{FF2B5EF4-FFF2-40B4-BE49-F238E27FC236}">
                <a16:creationId xmlns:a16="http://schemas.microsoft.com/office/drawing/2014/main" id="{4337447E-A288-436C-B822-771DAC36B2C3}"/>
              </a:ext>
            </a:extLst>
          </p:cNvPr>
          <p:cNvSpPr>
            <a:spLocks noGrp="1"/>
          </p:cNvSpPr>
          <p:nvPr>
            <p:ph type="title" idx="4294967295"/>
          </p:nvPr>
        </p:nvSpPr>
        <p:spPr>
          <a:xfrm>
            <a:off x="259657" y="234936"/>
            <a:ext cx="11237870" cy="583011"/>
          </a:xfrm>
        </p:spPr>
        <p:txBody>
          <a:bodyPr>
            <a:normAutofit fontScale="90000"/>
          </a:bodyPr>
          <a:lstStyle/>
          <a:p>
            <a:r>
              <a:rPr lang="en-US" dirty="0">
                <a:solidFill>
                  <a:srgbClr val="595959"/>
                </a:solidFill>
              </a:rPr>
              <a:t>2017 (3 years later)</a:t>
            </a:r>
          </a:p>
        </p:txBody>
      </p:sp>
      <p:cxnSp>
        <p:nvCxnSpPr>
          <p:cNvPr id="17" name="Straight Connector 16">
            <a:extLst>
              <a:ext uri="{FF2B5EF4-FFF2-40B4-BE49-F238E27FC236}">
                <a16:creationId xmlns:a16="http://schemas.microsoft.com/office/drawing/2014/main" id="{84AC9DD8-9BF0-4E53-8961-23A525FEE6FA}"/>
              </a:ext>
            </a:extLst>
          </p:cNvPr>
          <p:cNvCxnSpPr>
            <a:cxnSpLocks/>
            <a:endCxn id="3" idx="1"/>
          </p:cNvCxnSpPr>
          <p:nvPr/>
        </p:nvCxnSpPr>
        <p:spPr>
          <a:xfrm flipV="1">
            <a:off x="5732507" y="645937"/>
            <a:ext cx="2229235" cy="1724429"/>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C2FE6CDB-2370-4E21-84FB-273842A2F29C}"/>
              </a:ext>
            </a:extLst>
          </p:cNvPr>
          <p:cNvCxnSpPr>
            <a:cxnSpLocks/>
            <a:stCxn id="9" idx="4"/>
            <a:endCxn id="3" idx="4"/>
          </p:cNvCxnSpPr>
          <p:nvPr/>
        </p:nvCxnSpPr>
        <p:spPr>
          <a:xfrm>
            <a:off x="6505789" y="2703791"/>
            <a:ext cx="2971313" cy="0"/>
          </a:xfrm>
          <a:prstGeom prst="lin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DB561C06-7D90-45EC-A4DE-4E0DC3C574C9}"/>
              </a:ext>
            </a:extLst>
          </p:cNvPr>
          <p:cNvPicPr>
            <a:picLocks noChangeAspect="1"/>
          </p:cNvPicPr>
          <p:nvPr/>
        </p:nvPicPr>
        <p:blipFill>
          <a:blip r:embed="rId3"/>
          <a:stretch>
            <a:fillRect/>
          </a:stretch>
        </p:blipFill>
        <p:spPr>
          <a:xfrm>
            <a:off x="7334058" y="292867"/>
            <a:ext cx="4286089" cy="2410925"/>
          </a:xfrm>
          <a:prstGeom prst="ellipse">
            <a:avLst/>
          </a:prstGeom>
          <a:noFill/>
          <a:ln w="31750">
            <a:solidFill>
              <a:schemeClr val="bg1"/>
            </a:solidFill>
            <a:headEnd type="none" w="med" len="med"/>
            <a:tailEnd type="none" w="med" len="med"/>
          </a:ln>
          <a:effectLst/>
        </p:spPr>
      </p:pic>
      <p:sp>
        <p:nvSpPr>
          <p:cNvPr id="9" name="Oval 8">
            <a:extLst>
              <a:ext uri="{FF2B5EF4-FFF2-40B4-BE49-F238E27FC236}">
                <a16:creationId xmlns:a16="http://schemas.microsoft.com/office/drawing/2014/main" id="{5A6EBF3B-AFAF-4EB2-9D87-9068A85A26A3}"/>
              </a:ext>
            </a:extLst>
          </p:cNvPr>
          <p:cNvSpPr/>
          <p:nvPr/>
        </p:nvSpPr>
        <p:spPr bwMode="auto">
          <a:xfrm>
            <a:off x="5596501" y="2253792"/>
            <a:ext cx="1818577" cy="45000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93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37ADE-E088-4B5A-A682-488D095075CF}">
  <ds:schemaRefs>
    <ds:schemaRef ds:uri="http://schemas.microsoft.com/sharepoint/v3/contenttype/fo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A311F3F-FC1F-49F7-86D4-93433AD32505}">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6572</Words>
  <Application>Microsoft Office PowerPoint</Application>
  <PresentationFormat>Custom</PresentationFormat>
  <Paragraphs>549</Paragraphs>
  <Slides>54</Slides>
  <Notes>43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Arial</vt:lpstr>
      <vt:lpstr>Calibri</vt:lpstr>
      <vt:lpstr>Consolas</vt:lpstr>
      <vt:lpstr>Segoe UI</vt:lpstr>
      <vt:lpstr>Segoe UI Light</vt:lpstr>
      <vt:lpstr>Segoe UI Semibold</vt:lpstr>
      <vt:lpstr>Segoe UI Semibold (Headings)</vt:lpstr>
      <vt:lpstr>Segoe UI Semilight</vt:lpstr>
      <vt:lpstr>Wingdings</vt:lpstr>
      <vt:lpstr>Judson Ready Template</vt:lpstr>
      <vt:lpstr>WHITE TEMPLATE</vt:lpstr>
      <vt:lpstr>Modul 2 </vt:lpstr>
      <vt:lpstr>Core Azure services</vt:lpstr>
      <vt:lpstr>Learning objectives</vt:lpstr>
      <vt:lpstr>Module 2 – Learning objectives</vt:lpstr>
      <vt:lpstr>Core Azure architectural components</vt:lpstr>
      <vt:lpstr>Regions</vt:lpstr>
      <vt:lpstr>PowerPoint Presentation</vt:lpstr>
      <vt:lpstr>2014</vt:lpstr>
      <vt:lpstr>2017 (3 years later)</vt:lpstr>
      <vt:lpstr>Inside Azure Datacenter Architecture</vt:lpstr>
      <vt:lpstr>Region Pairs</vt:lpstr>
      <vt:lpstr>Geographies</vt:lpstr>
      <vt:lpstr>Availability Options</vt:lpstr>
      <vt:lpstr>Availability sets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Exercise 1</vt:lpstr>
      <vt:lpstr>Azure compute services – container services</vt:lpstr>
      <vt:lpstr>Demo: Deploy Azure Container Instances (ACI) in Azure Portal.</vt:lpstr>
      <vt:lpstr>Azure network services</vt:lpstr>
      <vt:lpstr>Azure storage services – data categories</vt:lpstr>
      <vt:lpstr>Azure storage services – Azure services</vt:lpstr>
      <vt:lpstr>Exercise 2</vt:lpstr>
      <vt:lpstr>Database Services</vt:lpstr>
      <vt:lpstr>Azure database services</vt:lpstr>
      <vt:lpstr>Azure Marketplace</vt:lpstr>
      <vt:lpstr>PowerPoint Presentation</vt:lpstr>
      <vt:lpstr>Exercise 3</vt:lpstr>
      <vt:lpstr>Azure solutions</vt:lpstr>
      <vt:lpstr>Internet of Things</vt:lpstr>
      <vt:lpstr>Big data and analytics</vt:lpstr>
      <vt:lpstr>Artificial Intelligence</vt:lpstr>
      <vt:lpstr>Serverless computing</vt:lpstr>
      <vt:lpstr>DevOps</vt:lpstr>
      <vt:lpstr>Azure management solutions</vt:lpstr>
      <vt:lpstr>Azure management tools</vt:lpstr>
      <vt:lpstr>PowerPoint Presentation</vt:lpstr>
      <vt:lpstr>Azure Advisor</vt:lpstr>
      <vt:lpstr>Quiz</vt:lpstr>
      <vt:lpstr>Backup</vt:lpstr>
      <vt:lpstr>Konten.</vt:lpstr>
      <vt:lpstr>Portale.</vt:lpstr>
      <vt:lpstr>Azure Portal.</vt:lpstr>
      <vt:lpstr>Noch mal kurz technisch.</vt:lpstr>
      <vt:lpstr>Mögliche Aufteilungen im EA-Portal.</vt:lpstr>
      <vt:lpstr>Umsetzung im EA-Portal.</vt:lpstr>
      <vt:lpstr>Reporting im EA-Portal.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Niels Ophey</dc:creator>
  <cp:keywords/>
  <cp:lastModifiedBy>Niels Ophey</cp:lastModifiedBy>
  <cp:revision>27</cp:revision>
  <cp:lastPrinted>2017-07-17T01:08:39Z</cp:lastPrinted>
  <dcterms:created xsi:type="dcterms:W3CDTF">2019-05-02T11:50:26Z</dcterms:created>
  <dcterms:modified xsi:type="dcterms:W3CDTF">2019-12-16T21:46:02Z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